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96" r:id="rId2"/>
    <p:sldMasterId id="2147483708" r:id="rId3"/>
    <p:sldMasterId id="2147483720" r:id="rId4"/>
    <p:sldMasterId id="2147483768" r:id="rId5"/>
    <p:sldMasterId id="2147483780" r:id="rId6"/>
  </p:sldMasterIdLst>
  <p:notesMasterIdLst>
    <p:notesMasterId r:id="rId28"/>
  </p:notesMasterIdLst>
  <p:sldIdLst>
    <p:sldId id="349" r:id="rId7"/>
    <p:sldId id="372" r:id="rId8"/>
    <p:sldId id="285" r:id="rId9"/>
    <p:sldId id="381" r:id="rId10"/>
    <p:sldId id="383" r:id="rId11"/>
    <p:sldId id="385" r:id="rId12"/>
    <p:sldId id="378" r:id="rId13"/>
    <p:sldId id="380" r:id="rId14"/>
    <p:sldId id="386" r:id="rId15"/>
    <p:sldId id="347" r:id="rId16"/>
    <p:sldId id="376" r:id="rId17"/>
    <p:sldId id="256" r:id="rId18"/>
    <p:sldId id="374" r:id="rId19"/>
    <p:sldId id="375" r:id="rId20"/>
    <p:sldId id="377" r:id="rId21"/>
    <p:sldId id="365" r:id="rId22"/>
    <p:sldId id="379" r:id="rId23"/>
    <p:sldId id="387" r:id="rId24"/>
    <p:sldId id="388" r:id="rId25"/>
    <p:sldId id="389" r:id="rId26"/>
    <p:sldId id="390" r:id="rId27"/>
  </p:sldIdLst>
  <p:sldSz cx="9144000" cy="6858000" type="screen4x3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50" d="100"/>
          <a:sy n="50" d="100"/>
        </p:scale>
        <p:origin x="-1661" y="-31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44"/>
    </mc:Choice>
    <mc:Fallback>
      <c:style val="44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s-PE" sz="1400"/>
              <a:t>Valor de exportacion nacional 1994-Ene 2015</a:t>
            </a:r>
          </a:p>
          <a:p>
            <a:pPr>
              <a:defRPr sz="1400"/>
            </a:pPr>
            <a:r>
              <a:rPr lang="es-PE" sz="1400"/>
              <a:t> de productos del camu-camu</a:t>
            </a:r>
          </a:p>
        </c:rich>
      </c:tx>
      <c:layout/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  <c:spPr>
        <a:ln>
          <a:solidFill>
            <a:sysClr val="windowText" lastClr="000000"/>
          </a:solidFill>
        </a:ln>
      </c:spPr>
    </c:sideWall>
    <c:backWall>
      <c:thickness val="0"/>
      <c:spPr>
        <a:ln>
          <a:solidFill>
            <a:sysClr val="windowText" lastClr="000000"/>
          </a:solidFill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numRef>
              <c:f>Pais!$E$85:$Y$85</c:f>
              <c:numCache>
                <c:formatCode>General</c:formatCode>
                <c:ptCount val="21"/>
                <c:pt idx="0">
                  <c:v>1994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</c:numCache>
            </c:numRef>
          </c:cat>
          <c:val>
            <c:numRef>
              <c:f>Pais!$E$86:$Y$86</c:f>
              <c:numCache>
                <c:formatCode>General</c:formatCode>
                <c:ptCount val="21"/>
                <c:pt idx="0">
                  <c:v>3.418E-3</c:v>
                </c:pt>
                <c:pt idx="1">
                  <c:v>6.9999999999999999E-4</c:v>
                </c:pt>
                <c:pt idx="2">
                  <c:v>0.33900000000000002</c:v>
                </c:pt>
                <c:pt idx="3">
                  <c:v>0.249</c:v>
                </c:pt>
                <c:pt idx="4">
                  <c:v>0.621</c:v>
                </c:pt>
                <c:pt idx="5">
                  <c:v>0.68700000000000006</c:v>
                </c:pt>
                <c:pt idx="6">
                  <c:v>0.04</c:v>
                </c:pt>
                <c:pt idx="7">
                  <c:v>0.61099999999999999</c:v>
                </c:pt>
                <c:pt idx="8">
                  <c:v>0.25800000000000001</c:v>
                </c:pt>
                <c:pt idx="9">
                  <c:v>0.51</c:v>
                </c:pt>
                <c:pt idx="10">
                  <c:v>0.90600000000000003</c:v>
                </c:pt>
                <c:pt idx="11">
                  <c:v>2.1259999999999999</c:v>
                </c:pt>
                <c:pt idx="12">
                  <c:v>4.79</c:v>
                </c:pt>
                <c:pt idx="13">
                  <c:v>1.73</c:v>
                </c:pt>
                <c:pt idx="14">
                  <c:v>0.56999999999999995</c:v>
                </c:pt>
                <c:pt idx="15">
                  <c:v>0.26900000000000002</c:v>
                </c:pt>
                <c:pt idx="16">
                  <c:v>4.9000000000000002E-2</c:v>
                </c:pt>
                <c:pt idx="17">
                  <c:v>3.2000000000000001E-2</c:v>
                </c:pt>
                <c:pt idx="18">
                  <c:v>0.12</c:v>
                </c:pt>
                <c:pt idx="19">
                  <c:v>9.4E-2</c:v>
                </c:pt>
                <c:pt idx="20">
                  <c:v>7.0000000000000001E-3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7780224"/>
        <c:axId val="47781760"/>
        <c:axId val="0"/>
      </c:bar3DChart>
      <c:catAx>
        <c:axId val="47780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47781760"/>
        <c:crosses val="autoZero"/>
        <c:auto val="1"/>
        <c:lblAlgn val="ctr"/>
        <c:lblOffset val="100"/>
        <c:noMultiLvlLbl val="0"/>
      </c:catAx>
      <c:valAx>
        <c:axId val="4778176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PE"/>
                  <a:t>Millones  Dolares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4778022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0EBA6-7CD2-4828-8EFD-01F327B4EDC0}" type="datetimeFigureOut">
              <a:rPr lang="pt-BR" smtClean="0"/>
              <a:t>29/09/2016</a:t>
            </a:fld>
            <a:endParaRPr lang="pt-B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372F05-1BB0-45E1-BDA3-07D9BDA8E1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0112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6DF68-E498-4132-AE60-0E94A5ACFBFE}" type="slidenum">
              <a:rPr lang="es-PE" smtClean="0">
                <a:solidFill>
                  <a:prstClr val="black"/>
                </a:solidFill>
              </a:rPr>
              <a:pPr/>
              <a:t>3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293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pt-B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1D55-F324-4C72-A138-41C7301514FE}" type="datetimeFigureOut">
              <a:rPr lang="pt-BR" smtClean="0"/>
              <a:t>29/09/2016</a:t>
            </a:fld>
            <a:endParaRPr lang="pt-B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65C3A-238E-43F2-BA20-502701368B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0225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1D55-F324-4C72-A138-41C7301514FE}" type="datetimeFigureOut">
              <a:rPr lang="pt-BR" smtClean="0"/>
              <a:t>29/09/2016</a:t>
            </a:fld>
            <a:endParaRPr lang="pt-B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65C3A-238E-43F2-BA20-502701368B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0260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1D55-F324-4C72-A138-41C7301514FE}" type="datetimeFigureOut">
              <a:rPr lang="pt-BR" smtClean="0"/>
              <a:t>29/09/2016</a:t>
            </a:fld>
            <a:endParaRPr lang="pt-B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65C3A-238E-43F2-BA20-502701368B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4280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15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4F42B6A-5F00-41A2-B407-5FFFF3CC9FAE}" type="datetime1">
              <a:rPr lang="es-PE" smtClean="0"/>
              <a:pPr>
                <a:defRPr/>
              </a:pPr>
              <a:t>29/09/2016</a:t>
            </a:fld>
            <a:endParaRPr lang="es-PE"/>
          </a:p>
        </p:txBody>
      </p:sp>
      <p:sp>
        <p:nvSpPr>
          <p:cNvPr id="16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PE"/>
          </a:p>
        </p:txBody>
      </p:sp>
      <p:sp>
        <p:nvSpPr>
          <p:cNvPr id="17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C63B4C0-5C4A-4444-A75C-4624ACCC619F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12771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9C6AA-E392-4357-AA6A-59D449830FE7}" type="datetime1">
              <a:rPr lang="es-PE" smtClean="0"/>
              <a:pPr>
                <a:defRPr/>
              </a:pPr>
              <a:t>29/09/2016</a:t>
            </a:fld>
            <a:endParaRPr lang="es-PE"/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C0239-ED45-43A1-8289-EADCF709F0B5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77749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Forma libre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4 Forma libre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5 Forma libre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6 Forma libre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9 Forma libre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10 Forma libre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11 Forma libre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12 Forma libre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13 Forma libre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14 Forma libre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15 Forma libre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16 Forma libre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17 Forma libre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19 Rectángulo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20 Rectángulo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21 Rectángulo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22 Rectángulo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23 Rectángulo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2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7B30B90-9348-4E3E-AA9B-53F18532A147}" type="datetime1">
              <a:rPr lang="es-PE" smtClean="0"/>
              <a:pPr>
                <a:defRPr/>
              </a:pPr>
              <a:t>29/09/2016</a:t>
            </a:fld>
            <a:endParaRPr lang="es-PE"/>
          </a:p>
        </p:txBody>
      </p:sp>
      <p:sp>
        <p:nvSpPr>
          <p:cNvPr id="2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PE"/>
          </a:p>
        </p:txBody>
      </p:sp>
      <p:sp>
        <p:nvSpPr>
          <p:cNvPr id="2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7623D70-A883-4741-93C9-11BC87C245AB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696101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C9DB3BF-775B-49D3-AD7C-923C23A5A6A4}" type="datetime1">
              <a:rPr lang="es-PE" smtClean="0"/>
              <a:pPr>
                <a:defRPr/>
              </a:pPr>
              <a:t>29/09/2016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7067082-6280-4827-88CB-A09DFA6A10DD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38063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14 Rectángulo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E842B94-93B7-4583-AB99-69705232A058}" type="datetime1">
              <a:rPr lang="es-PE" smtClean="0"/>
              <a:pPr>
                <a:defRPr/>
              </a:pPr>
              <a:t>29/09/2016</a:t>
            </a:fld>
            <a:endParaRPr lang="es-PE"/>
          </a:p>
        </p:txBody>
      </p:sp>
      <p:sp>
        <p:nvSpPr>
          <p:cNvPr id="1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PE"/>
          </a:p>
        </p:txBody>
      </p:sp>
      <p:sp>
        <p:nvSpPr>
          <p:cNvPr id="1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16E08CC-326E-4733-A597-9F6A82928A21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33150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D2BBF-F354-4924-B91A-4A523A6681F7}" type="datetime1">
              <a:rPr lang="es-PE" smtClean="0"/>
              <a:pPr>
                <a:defRPr/>
              </a:pPr>
              <a:t>29/09/2016</a:t>
            </a:fld>
            <a:endParaRPr lang="es-PE"/>
          </a:p>
        </p:txBody>
      </p:sp>
      <p:sp>
        <p:nvSpPr>
          <p:cNvPr id="4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5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3873B-136C-4786-A8BE-4E42AB724D1D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295305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BA9ADC7-3ADA-403F-8B21-922D269B4AFD}" type="datetime1">
              <a:rPr lang="es-PE" smtClean="0"/>
              <a:pPr>
                <a:defRPr/>
              </a:pPr>
              <a:t>29/09/2016</a:t>
            </a:fld>
            <a:endParaRPr lang="es-PE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PE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35E96D2-50B5-480D-B47C-8954ECF30DDF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323779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4745C-FC29-4D2B-9EA4-A0C700AFA8B7}" type="datetime1">
              <a:rPr lang="es-PE" smtClean="0"/>
              <a:pPr>
                <a:defRPr/>
              </a:pPr>
              <a:t>29/09/2016</a:t>
            </a:fld>
            <a:endParaRPr lang="es-PE"/>
          </a:p>
        </p:txBody>
      </p:sp>
      <p:sp>
        <p:nvSpPr>
          <p:cNvPr id="6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E52A6-1F36-4062-B0F1-246A772A94EE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63096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1D55-F324-4C72-A138-41C7301514FE}" type="datetimeFigureOut">
              <a:rPr lang="pt-BR" smtClean="0"/>
              <a:t>29/09/2016</a:t>
            </a:fld>
            <a:endParaRPr lang="pt-B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65C3A-238E-43F2-BA20-502701368B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70634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5 Conector recto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19 Grupo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7 Conector recto"/>
            <p:cNvCxnSpPr/>
            <p:nvPr/>
          </p:nvCxnSpPr>
          <p:spPr>
            <a:xfrm rot="16200000">
              <a:off x="6663593" y="1296441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8 Conector recto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9 Conector recto"/>
            <p:cNvCxnSpPr/>
            <p:nvPr/>
          </p:nvCxnSpPr>
          <p:spPr>
            <a:xfrm rot="5400000" flipH="1">
              <a:off x="6744513" y="12954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25 Grupo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11 Conector recto"/>
            <p:cNvCxnSpPr/>
            <p:nvPr/>
          </p:nvCxnSpPr>
          <p:spPr>
            <a:xfrm rot="16200000">
              <a:off x="6663593" y="1296441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12 Conector recto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13 Conector recto"/>
            <p:cNvCxnSpPr/>
            <p:nvPr/>
          </p:nvCxnSpPr>
          <p:spPr>
            <a:xfrm rot="5400000" flipH="1">
              <a:off x="6744513" y="12954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29 Grupo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15 Conector recto"/>
            <p:cNvCxnSpPr/>
            <p:nvPr/>
          </p:nvCxnSpPr>
          <p:spPr>
            <a:xfrm rot="16200000">
              <a:off x="6663592" y="12964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16 Conector recto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17 Conector recto"/>
            <p:cNvCxnSpPr/>
            <p:nvPr/>
          </p:nvCxnSpPr>
          <p:spPr>
            <a:xfrm rot="5400000" flipH="1">
              <a:off x="6744512" y="1295466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9" name="4 Marcador de fecha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01E9FCB-FCE5-486A-90F1-A52161617B24}" type="datetime1">
              <a:rPr lang="es-PE" smtClean="0"/>
              <a:pPr>
                <a:defRPr/>
              </a:pPr>
              <a:t>29/09/2016</a:t>
            </a:fld>
            <a:endParaRPr lang="es-PE"/>
          </a:p>
        </p:txBody>
      </p:sp>
      <p:sp>
        <p:nvSpPr>
          <p:cNvPr id="20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PE"/>
          </a:p>
        </p:txBody>
      </p:sp>
      <p:sp>
        <p:nvSpPr>
          <p:cNvPr id="21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ADEC766-4431-47D4-A2BF-D7B6D04580C8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70283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D3BE1-DEF1-4511-822C-9D475E1E80F4}" type="datetime1">
              <a:rPr lang="es-PE" smtClean="0"/>
              <a:pPr>
                <a:defRPr/>
              </a:pPr>
              <a:t>29/09/2016</a:t>
            </a:fld>
            <a:endParaRPr lang="es-PE"/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A7BB0-FE24-4A2F-B317-230E4E47283F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799354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35431-8BD8-4BAA-BAA3-F1A08009B147}" type="datetime1">
              <a:rPr lang="es-PE" smtClean="0"/>
              <a:pPr>
                <a:defRPr/>
              </a:pPr>
              <a:t>29/09/2016</a:t>
            </a:fld>
            <a:endParaRPr lang="es-PE"/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FB861-8230-4782-A624-458F10513E2C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10855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pt-B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E7141-370A-498C-83B5-3820DFEC5CC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29/09/2016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E88A-5527-433A-B6B8-66BABDCE573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2001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E7141-370A-498C-83B5-3820DFEC5CC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29/09/2016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E88A-5527-433A-B6B8-66BABDCE573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333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E7141-370A-498C-83B5-3820DFEC5CC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29/09/2016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E88A-5527-433A-B6B8-66BABDCE573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1794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E7141-370A-498C-83B5-3820DFEC5CC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29/09/2016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E88A-5527-433A-B6B8-66BABDCE573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9316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E7141-370A-498C-83B5-3820DFEC5CC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29/09/2016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E88A-5527-433A-B6B8-66BABDCE573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3062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E7141-370A-498C-83B5-3820DFEC5CC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29/09/2016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E88A-5527-433A-B6B8-66BABDCE573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2420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E7141-370A-498C-83B5-3820DFEC5CC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29/09/2016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E88A-5527-433A-B6B8-66BABDCE573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55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1D55-F324-4C72-A138-41C7301514FE}" type="datetimeFigureOut">
              <a:rPr lang="pt-BR" smtClean="0"/>
              <a:t>29/09/2016</a:t>
            </a:fld>
            <a:endParaRPr lang="pt-B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65C3A-238E-43F2-BA20-502701368B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03465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E7141-370A-498C-83B5-3820DFEC5CC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29/09/2016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E88A-5527-433A-B6B8-66BABDCE573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1767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E7141-370A-498C-83B5-3820DFEC5CC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29/09/2016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E88A-5527-433A-B6B8-66BABDCE573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5297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E7141-370A-498C-83B5-3820DFEC5CC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29/09/2016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E88A-5527-433A-B6B8-66BABDCE573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9404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E7141-370A-498C-83B5-3820DFEC5CC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29/09/2016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E88A-5527-433A-B6B8-66BABDCE573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671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PE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PE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84F0B4-86B9-4F35-957A-721187870C41}" type="slidenum">
              <a:rPr lang="es-PE" smtClean="0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‹Nº›</a:t>
            </a:fld>
            <a:endParaRPr lang="es-PE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1600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PE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PE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B539BE-3487-48BD-AA2E-78AB604724E1}" type="slidenum">
              <a:rPr lang="es-PE" smtClean="0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‹Nº›</a:t>
            </a:fld>
            <a:endParaRPr lang="es-PE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9075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PE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PE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940544-7602-4D2D-910B-C52869F2E78B}" type="slidenum">
              <a:rPr lang="es-PE" smtClean="0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‹Nº›</a:t>
            </a:fld>
            <a:endParaRPr lang="es-PE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3092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PE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PE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7D341F-4093-4F9A-89CE-F063C4E5E021}" type="slidenum">
              <a:rPr lang="es-PE" smtClean="0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‹Nº›</a:t>
            </a:fld>
            <a:endParaRPr lang="es-PE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640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PE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PE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F0A5D-E379-42B6-9E28-6983B63ADD5E}" type="slidenum">
              <a:rPr lang="es-PE" smtClean="0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‹Nº›</a:t>
            </a:fld>
            <a:endParaRPr lang="es-PE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6831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PE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PE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BF2A5-169F-4C0B-8F9B-9CF66AFCDD68}" type="slidenum">
              <a:rPr lang="es-PE" smtClean="0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‹Nº›</a:t>
            </a:fld>
            <a:endParaRPr lang="es-PE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937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1D55-F324-4C72-A138-41C7301514FE}" type="datetimeFigureOut">
              <a:rPr lang="pt-BR" smtClean="0"/>
              <a:t>29/09/2016</a:t>
            </a:fld>
            <a:endParaRPr lang="pt-B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65C3A-238E-43F2-BA20-502701368B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62522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PE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PE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8333B-A04F-445A-8BD8-B1104707C589}" type="slidenum">
              <a:rPr lang="es-PE" smtClean="0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‹Nº›</a:t>
            </a:fld>
            <a:endParaRPr lang="es-PE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6285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PE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PE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82D097-C140-484B-A824-03D05A3F2125}" type="slidenum">
              <a:rPr lang="es-PE" smtClean="0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‹Nº›</a:t>
            </a:fld>
            <a:endParaRPr lang="es-PE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9878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PE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PE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04C4A4-5C14-4E92-9CC3-5143DFB4CB75}" type="slidenum">
              <a:rPr lang="es-PE" smtClean="0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‹Nº›</a:t>
            </a:fld>
            <a:endParaRPr lang="es-PE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7932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PE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PE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CCC3F0-D3B7-441D-B194-53D9A3C21C67}" type="slidenum">
              <a:rPr lang="es-PE" smtClean="0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‹Nº›</a:t>
            </a:fld>
            <a:endParaRPr lang="es-PE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2150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PE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PE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D4B25D-F6AD-42BC-A9B4-DA1D61EAA128}" type="slidenum">
              <a:rPr lang="es-PE" smtClean="0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‹Nº›</a:t>
            </a:fld>
            <a:endParaRPr lang="es-PE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7334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F7C-AD9D-4407-84C6-8A36FF96E102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29/09/2016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F46E9-1534-42D2-8E7C-ECE597BF07EA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6021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F7C-AD9D-4407-84C6-8A36FF96E102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29/09/2016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F46E9-1534-42D2-8E7C-ECE597BF07EA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1941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F7C-AD9D-4407-84C6-8A36FF96E102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29/09/2016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F46E9-1534-42D2-8E7C-ECE597BF07EA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3265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F7C-AD9D-4407-84C6-8A36FF96E102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29/09/2016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F46E9-1534-42D2-8E7C-ECE597BF07EA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0248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F7C-AD9D-4407-84C6-8A36FF96E102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29/09/2016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F46E9-1534-42D2-8E7C-ECE597BF07EA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534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1D55-F324-4C72-A138-41C7301514FE}" type="datetimeFigureOut">
              <a:rPr lang="pt-BR" smtClean="0"/>
              <a:t>29/09/2016</a:t>
            </a:fld>
            <a:endParaRPr lang="pt-B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65C3A-238E-43F2-BA20-502701368B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90503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F7C-AD9D-4407-84C6-8A36FF96E102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29/09/2016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F46E9-1534-42D2-8E7C-ECE597BF07EA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3332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F7C-AD9D-4407-84C6-8A36FF96E102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29/09/2016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F46E9-1534-42D2-8E7C-ECE597BF07EA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458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F7C-AD9D-4407-84C6-8A36FF96E102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29/09/2016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F46E9-1534-42D2-8E7C-ECE597BF07EA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5781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F7C-AD9D-4407-84C6-8A36FF96E102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29/09/2016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F46E9-1534-42D2-8E7C-ECE597BF07EA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5158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F7C-AD9D-4407-84C6-8A36FF96E102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29/09/2016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F46E9-1534-42D2-8E7C-ECE597BF07EA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014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F7C-AD9D-4407-84C6-8A36FF96E102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29/09/2016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F46E9-1534-42D2-8E7C-ECE597BF07EA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3163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>
                <a:solidFill>
                  <a:prstClr val="white">
                    <a:shade val="50000"/>
                  </a:prstClr>
                </a:solidFill>
              </a:rPr>
              <a:t>06/06/2016</a:t>
            </a:r>
            <a:endParaRPr lang="pt-B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6D85-DB54-4CD8-9854-131564A84C09}" type="slidenum">
              <a:rPr lang="pt-BR" smtClean="0">
                <a:solidFill>
                  <a:prstClr val="white">
                    <a:shade val="50000"/>
                  </a:prstClr>
                </a:solidFill>
              </a:rPr>
              <a:pPr/>
              <a:t>‹Nº›</a:t>
            </a:fld>
            <a:endParaRPr lang="pt-B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838196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>
                <a:solidFill>
                  <a:prstClr val="white">
                    <a:shade val="50000"/>
                  </a:prstClr>
                </a:solidFill>
              </a:rPr>
              <a:t>06/06/2016</a:t>
            </a:r>
            <a:endParaRPr lang="pt-B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6D85-DB54-4CD8-9854-131564A84C09}" type="slidenum">
              <a:rPr lang="pt-BR" smtClean="0">
                <a:solidFill>
                  <a:prstClr val="white">
                    <a:shade val="50000"/>
                  </a:prstClr>
                </a:solidFill>
              </a:rPr>
              <a:pPr/>
              <a:t>‹Nº›</a:t>
            </a:fld>
            <a:endParaRPr lang="pt-BR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356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>
                <a:solidFill>
                  <a:prstClr val="white">
                    <a:shade val="50000"/>
                  </a:prstClr>
                </a:solidFill>
              </a:rPr>
              <a:t>06/06/2016</a:t>
            </a:r>
            <a:endParaRPr lang="pt-B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8BC6D85-DB54-4CD8-9854-131564A84C09}" type="slidenum">
              <a:rPr lang="pt-BR" smtClean="0">
                <a:solidFill>
                  <a:prstClr val="white">
                    <a:shade val="50000"/>
                  </a:prstClr>
                </a:solidFill>
              </a:rPr>
              <a:pPr/>
              <a:t>‹Nº›</a:t>
            </a:fld>
            <a:endParaRPr lang="pt-BR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1212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>
                <a:solidFill>
                  <a:prstClr val="white">
                    <a:shade val="50000"/>
                  </a:prstClr>
                </a:solidFill>
              </a:rPr>
              <a:t>06/06/2016</a:t>
            </a:r>
            <a:endParaRPr lang="pt-B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6D85-DB54-4CD8-9854-131564A84C09}" type="slidenum">
              <a:rPr lang="pt-BR" smtClean="0">
                <a:solidFill>
                  <a:prstClr val="white">
                    <a:shade val="50000"/>
                  </a:prstClr>
                </a:solidFill>
              </a:rPr>
              <a:pPr/>
              <a:t>‹Nº›</a:t>
            </a:fld>
            <a:endParaRPr lang="pt-BR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626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1D55-F324-4C72-A138-41C7301514FE}" type="datetimeFigureOut">
              <a:rPr lang="pt-BR" smtClean="0"/>
              <a:t>29/09/2016</a:t>
            </a:fld>
            <a:endParaRPr lang="pt-B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65C3A-238E-43F2-BA20-502701368B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04869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>
                <a:solidFill>
                  <a:prstClr val="white">
                    <a:shade val="50000"/>
                  </a:prstClr>
                </a:solidFill>
              </a:rPr>
              <a:t>06/06/2016</a:t>
            </a:r>
            <a:endParaRPr lang="pt-B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6D85-DB54-4CD8-9854-131564A84C09}" type="slidenum">
              <a:rPr lang="pt-BR" smtClean="0">
                <a:solidFill>
                  <a:prstClr val="white">
                    <a:shade val="50000"/>
                  </a:prstClr>
                </a:solidFill>
              </a:rPr>
              <a:pPr/>
              <a:t>‹Nº›</a:t>
            </a:fld>
            <a:endParaRPr lang="pt-BR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8811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>
                <a:solidFill>
                  <a:prstClr val="white">
                    <a:shade val="50000"/>
                  </a:prstClr>
                </a:solidFill>
              </a:rPr>
              <a:t>06/06/2016</a:t>
            </a:r>
            <a:endParaRPr lang="pt-B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6D85-DB54-4CD8-9854-131564A84C09}" type="slidenum">
              <a:rPr lang="pt-BR" smtClean="0">
                <a:solidFill>
                  <a:prstClr val="white">
                    <a:shade val="50000"/>
                  </a:prstClr>
                </a:solidFill>
              </a:rPr>
              <a:pPr/>
              <a:t>‹Nº›</a:t>
            </a:fld>
            <a:endParaRPr lang="pt-BR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8269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>
                <a:solidFill>
                  <a:prstClr val="white">
                    <a:shade val="50000"/>
                  </a:prstClr>
                </a:solidFill>
              </a:rPr>
              <a:t>06/06/2016</a:t>
            </a:r>
            <a:endParaRPr lang="pt-B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6D85-DB54-4CD8-9854-131564A84C09}" type="slidenum">
              <a:rPr lang="pt-BR" smtClean="0">
                <a:solidFill>
                  <a:prstClr val="white">
                    <a:shade val="50000"/>
                  </a:prstClr>
                </a:solidFill>
              </a:rPr>
              <a:pPr/>
              <a:t>‹Nº›</a:t>
            </a:fld>
            <a:endParaRPr lang="pt-BR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198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>
                <a:solidFill>
                  <a:prstClr val="white">
                    <a:shade val="50000"/>
                  </a:prstClr>
                </a:solidFill>
              </a:rPr>
              <a:t>06/06/2016</a:t>
            </a:r>
            <a:endParaRPr lang="pt-B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6D85-DB54-4CD8-9854-131564A84C09}" type="slidenum">
              <a:rPr lang="pt-BR" smtClean="0">
                <a:solidFill>
                  <a:prstClr val="white">
                    <a:shade val="50000"/>
                  </a:prstClr>
                </a:solidFill>
              </a:rPr>
              <a:pPr/>
              <a:t>‹Nº›</a:t>
            </a:fld>
            <a:endParaRPr lang="pt-BR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373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s-E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Haga clic en el icono para agregar una imagen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>
                <a:solidFill>
                  <a:prstClr val="white">
                    <a:shade val="50000"/>
                  </a:prstClr>
                </a:solidFill>
              </a:rPr>
              <a:t>06/06/2016</a:t>
            </a:r>
            <a:endParaRPr lang="pt-B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6D85-DB54-4CD8-9854-131564A84C09}" type="slidenum">
              <a:rPr lang="pt-BR" smtClean="0">
                <a:solidFill>
                  <a:prstClr val="white">
                    <a:shade val="50000"/>
                  </a:prstClr>
                </a:solidFill>
              </a:rPr>
              <a:pPr/>
              <a:t>‹Nº›</a:t>
            </a:fld>
            <a:endParaRPr lang="pt-BR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9417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>
                <a:solidFill>
                  <a:prstClr val="white">
                    <a:shade val="50000"/>
                  </a:prstClr>
                </a:solidFill>
              </a:rPr>
              <a:t>06/06/2016</a:t>
            </a:r>
            <a:endParaRPr lang="pt-B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6D85-DB54-4CD8-9854-131564A84C09}" type="slidenum">
              <a:rPr lang="pt-BR" smtClean="0">
                <a:solidFill>
                  <a:prstClr val="white">
                    <a:shade val="50000"/>
                  </a:prstClr>
                </a:solidFill>
              </a:rPr>
              <a:pPr/>
              <a:t>‹Nº›</a:t>
            </a:fld>
            <a:endParaRPr lang="pt-BR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8433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>
                <a:solidFill>
                  <a:prstClr val="white">
                    <a:shade val="50000"/>
                  </a:prstClr>
                </a:solidFill>
              </a:rPr>
              <a:t>06/06/2016</a:t>
            </a:r>
            <a:endParaRPr lang="pt-B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6D85-DB54-4CD8-9854-131564A84C09}" type="slidenum">
              <a:rPr lang="pt-BR" smtClean="0">
                <a:solidFill>
                  <a:prstClr val="white">
                    <a:shade val="50000"/>
                  </a:prstClr>
                </a:solidFill>
              </a:rPr>
              <a:pPr/>
              <a:t>‹Nº›</a:t>
            </a:fld>
            <a:endParaRPr lang="pt-BR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357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1D55-F324-4C72-A138-41C7301514FE}" type="datetimeFigureOut">
              <a:rPr lang="pt-BR" smtClean="0"/>
              <a:t>29/09/2016</a:t>
            </a:fld>
            <a:endParaRPr lang="pt-B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65C3A-238E-43F2-BA20-502701368B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8847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1D55-F324-4C72-A138-41C7301514FE}" type="datetimeFigureOut">
              <a:rPr lang="pt-BR" smtClean="0"/>
              <a:t>29/09/2016</a:t>
            </a:fld>
            <a:endParaRPr lang="pt-B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65C3A-238E-43F2-BA20-502701368B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6117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1D55-F324-4C72-A138-41C7301514FE}" type="datetimeFigureOut">
              <a:rPr lang="pt-BR" smtClean="0"/>
              <a:t>29/09/2016</a:t>
            </a:fld>
            <a:endParaRPr lang="pt-B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65C3A-238E-43F2-BA20-502701368B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2625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41D55-F324-4C72-A138-41C7301514FE}" type="datetimeFigureOut">
              <a:rPr lang="pt-BR" smtClean="0"/>
              <a:t>29/09/2016</a:t>
            </a:fld>
            <a:endParaRPr lang="pt-B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65C3A-238E-43F2-BA20-502701368B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4449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7180" name="12 Marcador de texto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PE" smtClean="0"/>
              <a:t>Haga clic para modificar el estilo de texto del patrón</a:t>
            </a:r>
          </a:p>
          <a:p>
            <a:pPr lvl="1"/>
            <a:r>
              <a:rPr lang="es-ES" altLang="es-PE" smtClean="0"/>
              <a:t>Segundo nivel</a:t>
            </a:r>
          </a:p>
          <a:p>
            <a:pPr lvl="2"/>
            <a:r>
              <a:rPr lang="es-ES" altLang="es-PE" smtClean="0"/>
              <a:t>Tercer nivel</a:t>
            </a:r>
          </a:p>
          <a:p>
            <a:pPr lvl="3"/>
            <a:r>
              <a:rPr lang="es-ES" altLang="es-PE" smtClean="0"/>
              <a:t>Cuarto nivel</a:t>
            </a:r>
          </a:p>
          <a:p>
            <a:pPr lvl="4"/>
            <a:r>
              <a:rPr lang="es-ES" altLang="es-PE" smtClean="0"/>
              <a:t>Quinto nivel</a:t>
            </a:r>
            <a:endParaRPr lang="en-US" altLang="es-PE" smtClean="0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rgbClr val="D6ECFF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AFD9AA-FFAE-4A5D-BBE1-4E7DF66E60B2}" type="datetime1">
              <a:rPr lang="es-PE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29/09/2016</a:t>
            </a:fld>
            <a:endParaRPr lang="es-PE">
              <a:latin typeface="Arial" charset="0"/>
              <a:cs typeface="Arial" charset="0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rgbClr val="D6ECFF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PE">
              <a:latin typeface="Arial" charset="0"/>
              <a:cs typeface="Arial" charset="0"/>
            </a:endParaRPr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rgbClr val="D6ECFF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4139B2-64D3-441A-89D7-31C63C53DB53}" type="slidenum">
              <a:rPr lang="es-PE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PE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5811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E7141-370A-498C-83B5-3820DFEC5CC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29/09/2016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EE88A-5527-433A-B6B8-66BABDCE573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779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PE">
              <a:solidFill>
                <a:srgbClr val="E3DED1">
                  <a:shade val="5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PE">
              <a:solidFill>
                <a:srgbClr val="E3DED1">
                  <a:shade val="5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65B735-6B4A-41AB-A4AE-76CFF62A455D}" type="slidenum">
              <a:rPr lang="es-PE" smtClean="0">
                <a:solidFill>
                  <a:srgbClr val="E3DED1">
                    <a:shade val="50000"/>
                  </a:srgb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PE">
              <a:solidFill>
                <a:srgbClr val="E3DED1">
                  <a:shade val="50000"/>
                </a:srgb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049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4DF7C-AD9D-4407-84C6-8A36FF96E102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29/09/2016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F46E9-1534-42D2-8E7C-ECE597BF07EA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36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9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pt-BR" smtClean="0">
                <a:solidFill>
                  <a:prstClr val="white">
                    <a:shade val="50000"/>
                  </a:prstClr>
                </a:solidFill>
              </a:rPr>
              <a:t>06/06/2016</a:t>
            </a:r>
            <a:endParaRPr lang="pt-B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pt-B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8BC6D85-DB54-4CD8-9854-131564A84C09}" type="slidenum">
              <a:rPr lang="pt-BR" smtClean="0">
                <a:solidFill>
                  <a:prstClr val="white">
                    <a:shade val="50000"/>
                  </a:prstClr>
                </a:solidFill>
              </a:rPr>
              <a:pPr/>
              <a:t>‹Nº›</a:t>
            </a:fld>
            <a:endParaRPr lang="pt-BR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457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#_ftnref1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Disco local\fotos camu camu\Pictures\15feb2010\DSC002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148" y="404664"/>
            <a:ext cx="7348308" cy="55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506366" y="332656"/>
            <a:ext cx="56179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El </a:t>
            </a:r>
            <a:r>
              <a:rPr lang="es-E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caso </a:t>
            </a:r>
            <a:r>
              <a:rPr lang="es-ES" sz="5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camu-camu</a:t>
            </a:r>
            <a:endParaRPr lang="es-ES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2 Marcador de número de diapositiva"/>
          <p:cNvSpPr txBox="1">
            <a:spLocks/>
          </p:cNvSpPr>
          <p:nvPr/>
        </p:nvSpPr>
        <p:spPr>
          <a:xfrm>
            <a:off x="8429128" y="6259611"/>
            <a:ext cx="679376" cy="553765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vert="horz" lIns="91440" tIns="45720" rIns="91440" bIns="45720" rtlCol="0" anchor="t"/>
          <a:lstStyle>
            <a:defPPr>
              <a:defRPr lang="es-PE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alpha val="6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5E96D2-50B5-480D-B47C-8954ECF30DDF}" type="slidenum">
              <a:rPr kumimoji="0" lang="es-PE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r>
              <a:rPr kumimoji="0" lang="es-P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/17</a:t>
            </a:r>
            <a:endParaRPr kumimoji="0" lang="es-P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70486"/>
            <a:ext cx="877887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2 Subtítulo"/>
          <p:cNvSpPr txBox="1">
            <a:spLocks/>
          </p:cNvSpPr>
          <p:nvPr/>
        </p:nvSpPr>
        <p:spPr>
          <a:xfrm>
            <a:off x="1331640" y="5949280"/>
            <a:ext cx="6904856" cy="79208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Font typeface="Wingdings 2"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Mario Pinedo Panduro ,   </a:t>
            </a:r>
            <a:r>
              <a:rPr kumimoji="0" lang="es-MX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BB1C9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mpinedo@iiap.org.pe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Font typeface="Wingdings 2"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Visita de Empresarios al IIAP – </a:t>
            </a:r>
            <a:r>
              <a:rPr kumimoji="0" lang="es-MX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29 set </a:t>
            </a:r>
            <a:r>
              <a:rPr kumimoji="0" lang="es-MX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2016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79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CIM\104_PANA\P10408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90" y="2924944"/>
            <a:ext cx="3433414" cy="257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492896"/>
            <a:ext cx="4952035" cy="2979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995936" y="799544"/>
            <a:ext cx="48245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solidFill>
                  <a:prstClr val="black"/>
                </a:solidFill>
              </a:rPr>
              <a:t>Entre </a:t>
            </a:r>
            <a:r>
              <a:rPr lang="pt-BR" dirty="0" err="1">
                <a:solidFill>
                  <a:prstClr val="black"/>
                </a:solidFill>
              </a:rPr>
              <a:t>los</a:t>
            </a:r>
            <a:r>
              <a:rPr lang="pt-BR" dirty="0">
                <a:solidFill>
                  <a:prstClr val="black"/>
                </a:solidFill>
              </a:rPr>
              <a:t> </a:t>
            </a:r>
            <a:r>
              <a:rPr lang="pt-BR" dirty="0" err="1">
                <a:solidFill>
                  <a:prstClr val="black"/>
                </a:solidFill>
              </a:rPr>
              <a:t>años</a:t>
            </a:r>
            <a:r>
              <a:rPr lang="pt-BR" dirty="0">
                <a:solidFill>
                  <a:prstClr val="black"/>
                </a:solidFill>
              </a:rPr>
              <a:t> 2007 al 2015 </a:t>
            </a:r>
            <a:r>
              <a:rPr lang="pt-BR" dirty="0" err="1">
                <a:solidFill>
                  <a:prstClr val="black"/>
                </a:solidFill>
              </a:rPr>
              <a:t>el</a:t>
            </a:r>
            <a:r>
              <a:rPr lang="pt-BR" dirty="0">
                <a:solidFill>
                  <a:prstClr val="black"/>
                </a:solidFill>
              </a:rPr>
              <a:t> IIAP </a:t>
            </a:r>
            <a:r>
              <a:rPr lang="pt-BR" dirty="0" err="1">
                <a:solidFill>
                  <a:prstClr val="black"/>
                </a:solidFill>
              </a:rPr>
              <a:t>produjo</a:t>
            </a:r>
            <a:r>
              <a:rPr lang="pt-BR" dirty="0">
                <a:solidFill>
                  <a:prstClr val="black"/>
                </a:solidFill>
              </a:rPr>
              <a:t> 5.5 </a:t>
            </a:r>
            <a:r>
              <a:rPr lang="pt-BR" dirty="0" err="1">
                <a:solidFill>
                  <a:prstClr val="black"/>
                </a:solidFill>
              </a:rPr>
              <a:t>millones</a:t>
            </a:r>
            <a:r>
              <a:rPr lang="pt-BR" dirty="0">
                <a:solidFill>
                  <a:prstClr val="black"/>
                </a:solidFill>
              </a:rPr>
              <a:t> de </a:t>
            </a:r>
            <a:r>
              <a:rPr lang="pt-BR" dirty="0" err="1">
                <a:solidFill>
                  <a:prstClr val="black"/>
                </a:solidFill>
              </a:rPr>
              <a:t>plantones</a:t>
            </a:r>
            <a:r>
              <a:rPr lang="pt-BR" dirty="0">
                <a:solidFill>
                  <a:prstClr val="black"/>
                </a:solidFill>
              </a:rPr>
              <a:t> </a:t>
            </a:r>
            <a:r>
              <a:rPr lang="pt-BR" dirty="0" err="1">
                <a:solidFill>
                  <a:prstClr val="black"/>
                </a:solidFill>
              </a:rPr>
              <a:t>selectos</a:t>
            </a:r>
            <a:r>
              <a:rPr lang="pt-BR" dirty="0">
                <a:solidFill>
                  <a:prstClr val="black"/>
                </a:solidFill>
              </a:rPr>
              <a:t> </a:t>
            </a:r>
            <a:r>
              <a:rPr lang="pt-BR" dirty="0" err="1">
                <a:solidFill>
                  <a:prstClr val="black"/>
                </a:solidFill>
              </a:rPr>
              <a:t>del</a:t>
            </a:r>
            <a:r>
              <a:rPr lang="pt-BR" dirty="0">
                <a:solidFill>
                  <a:prstClr val="black"/>
                </a:solidFill>
              </a:rPr>
              <a:t> total de 12 </a:t>
            </a:r>
            <a:r>
              <a:rPr lang="pt-BR" dirty="0" err="1">
                <a:solidFill>
                  <a:prstClr val="black"/>
                </a:solidFill>
              </a:rPr>
              <a:t>millones</a:t>
            </a:r>
            <a:r>
              <a:rPr lang="pt-BR" dirty="0">
                <a:solidFill>
                  <a:prstClr val="black"/>
                </a:solidFill>
              </a:rPr>
              <a:t>, </a:t>
            </a:r>
            <a:r>
              <a:rPr lang="pt-BR" dirty="0" err="1">
                <a:solidFill>
                  <a:prstClr val="black"/>
                </a:solidFill>
              </a:rPr>
              <a:t>beneficiandose</a:t>
            </a:r>
            <a:r>
              <a:rPr lang="pt-BR" dirty="0">
                <a:solidFill>
                  <a:prstClr val="black"/>
                </a:solidFill>
              </a:rPr>
              <a:t> a 11,000 </a:t>
            </a:r>
            <a:r>
              <a:rPr lang="pt-BR" dirty="0" err="1">
                <a:solidFill>
                  <a:prstClr val="black"/>
                </a:solidFill>
              </a:rPr>
              <a:t>familias</a:t>
            </a:r>
            <a:r>
              <a:rPr lang="pt-BR" dirty="0">
                <a:solidFill>
                  <a:prstClr val="black"/>
                </a:solidFill>
              </a:rPr>
              <a:t> </a:t>
            </a:r>
            <a:r>
              <a:rPr lang="pt-BR" dirty="0" err="1">
                <a:solidFill>
                  <a:prstClr val="black"/>
                </a:solidFill>
              </a:rPr>
              <a:t>ribereñas</a:t>
            </a:r>
            <a:r>
              <a:rPr lang="pt-BR" dirty="0">
                <a:solidFill>
                  <a:prstClr val="black"/>
                </a:solidFill>
              </a:rPr>
              <a:t> de  150 comunidades y 10 </a:t>
            </a:r>
            <a:r>
              <a:rPr lang="pt-BR" dirty="0" err="1">
                <a:solidFill>
                  <a:prstClr val="black"/>
                </a:solidFill>
              </a:rPr>
              <a:t>cuencas</a:t>
            </a:r>
            <a:r>
              <a:rPr lang="pt-BR" dirty="0">
                <a:solidFill>
                  <a:prstClr val="black"/>
                </a:solidFill>
              </a:rPr>
              <a:t> </a:t>
            </a:r>
            <a:r>
              <a:rPr lang="pt-BR" dirty="0" err="1">
                <a:solidFill>
                  <a:prstClr val="black"/>
                </a:solidFill>
              </a:rPr>
              <a:t>en</a:t>
            </a:r>
            <a:r>
              <a:rPr lang="pt-BR" dirty="0">
                <a:solidFill>
                  <a:prstClr val="black"/>
                </a:solidFill>
              </a:rPr>
              <a:t> Loreto y </a:t>
            </a:r>
            <a:r>
              <a:rPr lang="pt-BR" dirty="0" err="1">
                <a:solidFill>
                  <a:prstClr val="black"/>
                </a:solidFill>
              </a:rPr>
              <a:t>Ucayali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67545" y="159023"/>
            <a:ext cx="8250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prstClr val="black"/>
                </a:solidFill>
              </a:rPr>
              <a:t>PRODUCCION DE PLANTONES SELECTOS DE CAMU-CAMU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251520" y="5520134"/>
            <a:ext cx="3528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dirty="0" err="1">
                <a:solidFill>
                  <a:prstClr val="black"/>
                </a:solidFill>
              </a:rPr>
              <a:t>Clonacion</a:t>
            </a:r>
            <a:r>
              <a:rPr lang="pt-BR" sz="1600" dirty="0">
                <a:solidFill>
                  <a:prstClr val="black"/>
                </a:solidFill>
              </a:rPr>
              <a:t> </a:t>
            </a:r>
            <a:r>
              <a:rPr lang="pt-BR" sz="1600" dirty="0" err="1">
                <a:solidFill>
                  <a:prstClr val="black"/>
                </a:solidFill>
              </a:rPr>
              <a:t>con</a:t>
            </a:r>
            <a:r>
              <a:rPr lang="pt-BR" sz="1600" dirty="0">
                <a:solidFill>
                  <a:prstClr val="black"/>
                </a:solidFill>
              </a:rPr>
              <a:t> estacas </a:t>
            </a:r>
            <a:r>
              <a:rPr lang="pt-BR" sz="1600" dirty="0" err="1">
                <a:solidFill>
                  <a:prstClr val="black"/>
                </a:solidFill>
              </a:rPr>
              <a:t>herbaceas</a:t>
            </a:r>
            <a:r>
              <a:rPr lang="pt-BR" sz="1600" dirty="0">
                <a:solidFill>
                  <a:prstClr val="black"/>
                </a:solidFill>
              </a:rPr>
              <a:t> </a:t>
            </a:r>
            <a:r>
              <a:rPr lang="pt-BR" sz="1600" dirty="0" err="1">
                <a:solidFill>
                  <a:prstClr val="black"/>
                </a:solidFill>
              </a:rPr>
              <a:t>con</a:t>
            </a:r>
            <a:r>
              <a:rPr lang="pt-BR" sz="1600" dirty="0">
                <a:solidFill>
                  <a:prstClr val="black"/>
                </a:solidFill>
              </a:rPr>
              <a:t> </a:t>
            </a:r>
            <a:r>
              <a:rPr lang="pt-BR" sz="1600" dirty="0" err="1">
                <a:solidFill>
                  <a:prstClr val="black"/>
                </a:solidFill>
              </a:rPr>
              <a:t>sub-irrigacion</a:t>
            </a:r>
            <a:r>
              <a:rPr lang="pt-BR" sz="1600" dirty="0">
                <a:solidFill>
                  <a:prstClr val="black"/>
                </a:solidFill>
              </a:rPr>
              <a:t>, </a:t>
            </a:r>
            <a:r>
              <a:rPr lang="pt-BR" sz="1600" dirty="0" err="1">
                <a:solidFill>
                  <a:prstClr val="black"/>
                </a:solidFill>
              </a:rPr>
              <a:t>metodo</a:t>
            </a:r>
            <a:r>
              <a:rPr lang="pt-BR" sz="1600" dirty="0">
                <a:solidFill>
                  <a:prstClr val="black"/>
                </a:solidFill>
              </a:rPr>
              <a:t> alternativo la </a:t>
            </a:r>
            <a:r>
              <a:rPr lang="pt-BR" sz="1600" dirty="0" err="1">
                <a:solidFill>
                  <a:prstClr val="black"/>
                </a:solidFill>
              </a:rPr>
              <a:t>injertacion</a:t>
            </a:r>
            <a:r>
              <a:rPr lang="pt-BR" sz="1600" dirty="0">
                <a:solidFill>
                  <a:prstClr val="black"/>
                </a:solidFill>
              </a:rPr>
              <a:t> y </a:t>
            </a:r>
            <a:r>
              <a:rPr lang="pt-BR" sz="1600" dirty="0" err="1">
                <a:solidFill>
                  <a:prstClr val="black"/>
                </a:solidFill>
              </a:rPr>
              <a:t>enraizamiento</a:t>
            </a:r>
            <a:r>
              <a:rPr lang="pt-BR" sz="1600" dirty="0">
                <a:solidFill>
                  <a:prstClr val="black"/>
                </a:solidFill>
              </a:rPr>
              <a:t> de estacas </a:t>
            </a:r>
            <a:r>
              <a:rPr lang="pt-BR" sz="1600" dirty="0" err="1">
                <a:solidFill>
                  <a:prstClr val="black"/>
                </a:solidFill>
              </a:rPr>
              <a:t>leñosas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228477" y="5517232"/>
            <a:ext cx="4664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>
                <a:solidFill>
                  <a:prstClr val="black"/>
                </a:solidFill>
              </a:rPr>
              <a:t>Tendencia</a:t>
            </a:r>
            <a:r>
              <a:rPr lang="pt-BR" sz="1600" dirty="0">
                <a:solidFill>
                  <a:prstClr val="black"/>
                </a:solidFill>
              </a:rPr>
              <a:t> global de la </a:t>
            </a:r>
            <a:r>
              <a:rPr lang="pt-BR" sz="1600" dirty="0" err="1">
                <a:solidFill>
                  <a:prstClr val="black"/>
                </a:solidFill>
              </a:rPr>
              <a:t>produccion</a:t>
            </a:r>
            <a:r>
              <a:rPr lang="pt-BR" sz="1600" dirty="0">
                <a:solidFill>
                  <a:prstClr val="black"/>
                </a:solidFill>
              </a:rPr>
              <a:t> de </a:t>
            </a:r>
            <a:r>
              <a:rPr lang="pt-BR" sz="1600" dirty="0" err="1">
                <a:solidFill>
                  <a:prstClr val="black"/>
                </a:solidFill>
              </a:rPr>
              <a:t>plantones</a:t>
            </a:r>
            <a:r>
              <a:rPr lang="pt-BR" sz="1600" dirty="0">
                <a:solidFill>
                  <a:prstClr val="black"/>
                </a:solidFill>
              </a:rPr>
              <a:t> </a:t>
            </a:r>
            <a:r>
              <a:rPr lang="pt-BR" sz="1600" dirty="0" err="1">
                <a:solidFill>
                  <a:prstClr val="black"/>
                </a:solidFill>
              </a:rPr>
              <a:t>en</a:t>
            </a:r>
            <a:r>
              <a:rPr lang="pt-BR" sz="1600" dirty="0">
                <a:solidFill>
                  <a:prstClr val="black"/>
                </a:solidFill>
              </a:rPr>
              <a:t> Loreto y </a:t>
            </a:r>
            <a:r>
              <a:rPr lang="pt-BR" sz="1600" dirty="0" err="1">
                <a:solidFill>
                  <a:prstClr val="black"/>
                </a:solidFill>
              </a:rPr>
              <a:t>Ucayali</a:t>
            </a:r>
            <a:r>
              <a:rPr lang="pt-BR" sz="1600" dirty="0">
                <a:solidFill>
                  <a:prstClr val="black"/>
                </a:solidFill>
              </a:rPr>
              <a:t>, </a:t>
            </a:r>
            <a:r>
              <a:rPr lang="pt-BR" sz="1600" dirty="0" err="1">
                <a:solidFill>
                  <a:prstClr val="black"/>
                </a:solidFill>
              </a:rPr>
              <a:t>debido</a:t>
            </a:r>
            <a:r>
              <a:rPr lang="pt-BR" sz="1600" dirty="0">
                <a:solidFill>
                  <a:prstClr val="black"/>
                </a:solidFill>
              </a:rPr>
              <a:t> a </a:t>
            </a:r>
            <a:r>
              <a:rPr lang="pt-BR" sz="1600" dirty="0" err="1">
                <a:solidFill>
                  <a:prstClr val="black"/>
                </a:solidFill>
              </a:rPr>
              <a:t>limitaciones</a:t>
            </a:r>
            <a:r>
              <a:rPr lang="pt-BR" sz="1600" dirty="0">
                <a:solidFill>
                  <a:prstClr val="black"/>
                </a:solidFill>
              </a:rPr>
              <a:t> </a:t>
            </a:r>
            <a:r>
              <a:rPr lang="pt-BR" sz="1600" dirty="0" err="1">
                <a:solidFill>
                  <a:prstClr val="black"/>
                </a:solidFill>
              </a:rPr>
              <a:t>del</a:t>
            </a:r>
            <a:r>
              <a:rPr lang="pt-BR" sz="1600" dirty="0">
                <a:solidFill>
                  <a:prstClr val="black"/>
                </a:solidFill>
              </a:rPr>
              <a:t> mercado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0" b="12125"/>
          <a:stretch/>
        </p:blipFill>
        <p:spPr bwMode="auto">
          <a:xfrm>
            <a:off x="242475" y="823720"/>
            <a:ext cx="3465429" cy="2029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2 Marcador de número de diapositiva"/>
          <p:cNvSpPr txBox="1">
            <a:spLocks/>
          </p:cNvSpPr>
          <p:nvPr/>
        </p:nvSpPr>
        <p:spPr>
          <a:xfrm>
            <a:off x="8141096" y="6304235"/>
            <a:ext cx="967408" cy="553765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vert="horz" lIns="91440" tIns="45720" rIns="91440" bIns="45720" rtlCol="0" anchor="t"/>
          <a:lstStyle>
            <a:defPPr>
              <a:defRPr lang="es-PE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alpha val="6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5E96D2-50B5-480D-B47C-8954ECF30DDF}" type="slidenum">
              <a:rPr kumimoji="0" lang="es-PE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r>
              <a:rPr kumimoji="0" lang="es-P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/17</a:t>
            </a:r>
            <a:endParaRPr kumimoji="0" lang="es-P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92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163059"/>
              </p:ext>
            </p:extLst>
          </p:nvPr>
        </p:nvGraphicFramePr>
        <p:xfrm>
          <a:off x="1259632" y="980727"/>
          <a:ext cx="6840760" cy="3742244"/>
        </p:xfrm>
        <a:graphic>
          <a:graphicData uri="http://schemas.openxmlformats.org/drawingml/2006/table">
            <a:tbl>
              <a:tblPr/>
              <a:tblGrid>
                <a:gridCol w="2046530"/>
                <a:gridCol w="1638978"/>
                <a:gridCol w="1577626"/>
                <a:gridCol w="1577626"/>
              </a:tblGrid>
              <a:tr h="397993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Arial"/>
                          <a:ea typeface="Times New Roman"/>
                        </a:rPr>
                        <a:t>   Cuadro 13. </a:t>
                      </a:r>
                      <a:r>
                        <a:rPr lang="es-ES" sz="1800" dirty="0" err="1">
                          <a:effectLst/>
                          <a:latin typeface="Arial"/>
                          <a:ea typeface="Times New Roman"/>
                        </a:rPr>
                        <a:t>Area</a:t>
                      </a:r>
                      <a:r>
                        <a:rPr lang="es-ES" sz="1800" dirty="0">
                          <a:effectLst/>
                          <a:latin typeface="Arial"/>
                          <a:ea typeface="Times New Roman"/>
                        </a:rPr>
                        <a:t> de plantaciones en Loreto y Ucayali </a:t>
                      </a:r>
                      <a:endParaRPr lang="es-PE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4083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/>
                          <a:ea typeface="Times New Roman"/>
                        </a:rPr>
                        <a:t>Región</a:t>
                      </a:r>
                      <a:endParaRPr lang="es-P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/>
                          <a:ea typeface="Times New Roman"/>
                        </a:rPr>
                        <a:t>Plantaciones</a:t>
                      </a:r>
                      <a:endParaRPr lang="es-P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80980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Arial"/>
                          <a:ea typeface="Times New Roman"/>
                        </a:rPr>
                        <a:t>En Producción (al 2010)</a:t>
                      </a:r>
                      <a:endParaRPr lang="es-PE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Arial"/>
                          <a:ea typeface="Times New Roman"/>
                        </a:rPr>
                        <a:t>Instaladas </a:t>
                      </a:r>
                      <a:r>
                        <a:rPr lang="es-ES" sz="1800" dirty="0" smtClean="0">
                          <a:effectLst/>
                          <a:latin typeface="Arial"/>
                          <a:ea typeface="Times New Roman"/>
                        </a:rPr>
                        <a:t>   </a:t>
                      </a:r>
                      <a:r>
                        <a:rPr lang="es-ES" sz="1800" dirty="0">
                          <a:effectLst/>
                          <a:latin typeface="Arial"/>
                          <a:ea typeface="Times New Roman"/>
                        </a:rPr>
                        <a:t>(al 2009)</a:t>
                      </a:r>
                      <a:endParaRPr lang="es-PE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/>
                          <a:ea typeface="Times New Roman"/>
                        </a:rPr>
                        <a:t>Instaladas    (al 2010)</a:t>
                      </a:r>
                      <a:endParaRPr lang="es-P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049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/>
                          <a:ea typeface="Times New Roman"/>
                        </a:rPr>
                        <a:t>Loreto  (ha)</a:t>
                      </a:r>
                      <a:endParaRPr lang="es-P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/>
                          <a:ea typeface="Times New Roman"/>
                        </a:rPr>
                        <a:t>400</a:t>
                      </a:r>
                      <a:endParaRPr lang="es-P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/>
                          <a:ea typeface="Times New Roman"/>
                        </a:rPr>
                        <a:t>800</a:t>
                      </a:r>
                      <a:endParaRPr lang="es-P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/>
                          <a:ea typeface="Times New Roman"/>
                        </a:rPr>
                        <a:t>6166</a:t>
                      </a:r>
                      <a:endParaRPr lang="es-P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4739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/>
                          <a:ea typeface="Times New Roman"/>
                        </a:rPr>
                        <a:t>Ucayali (ha)</a:t>
                      </a:r>
                      <a:endParaRPr lang="es-P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/>
                          <a:ea typeface="Times New Roman"/>
                        </a:rPr>
                        <a:t>350</a:t>
                      </a:r>
                      <a:endParaRPr lang="es-P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/>
                          <a:ea typeface="Times New Roman"/>
                        </a:rPr>
                        <a:t>2770</a:t>
                      </a:r>
                      <a:endParaRPr lang="es-P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/>
                          <a:ea typeface="Times New Roman"/>
                        </a:rPr>
                        <a:t>5930</a:t>
                      </a:r>
                      <a:endParaRPr lang="es-P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4049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/>
                          <a:ea typeface="Times New Roman"/>
                        </a:rPr>
                        <a:t>Total (ha)</a:t>
                      </a:r>
                      <a:endParaRPr lang="es-P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/>
                          <a:ea typeface="Times New Roman"/>
                        </a:rPr>
                        <a:t>750</a:t>
                      </a:r>
                      <a:endParaRPr lang="es-P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/>
                          <a:ea typeface="Times New Roman"/>
                        </a:rPr>
                        <a:t>3570</a:t>
                      </a:r>
                      <a:endParaRPr lang="es-P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</a:rPr>
                        <a:t>12096</a:t>
                      </a:r>
                      <a:endParaRPr lang="es-PE" sz="18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4049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/>
                          <a:ea typeface="Times New Roman"/>
                        </a:rPr>
                        <a:t>Fruta    (t)</a:t>
                      </a:r>
                      <a:endParaRPr lang="es-P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/>
                          <a:ea typeface="Times New Roman"/>
                        </a:rPr>
                        <a:t>2850</a:t>
                      </a:r>
                      <a:endParaRPr lang="es-P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s-P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s-P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4049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/>
                          <a:ea typeface="Times New Roman"/>
                        </a:rPr>
                        <a:t>Pulpa (t)</a:t>
                      </a:r>
                      <a:endParaRPr lang="es-P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/>
                          <a:ea typeface="Times New Roman"/>
                        </a:rPr>
                        <a:t>1425</a:t>
                      </a:r>
                      <a:endParaRPr lang="es-PE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s-PE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s-PE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646363" y="3003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alt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s-PE" alt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s-PE" altLang="es-P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646363" y="3003550"/>
            <a:ext cx="3017837" cy="7938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331640" y="5013176"/>
            <a:ext cx="6678811" cy="84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es-PE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  <a:hlinkClick r:id="rId2"/>
              </a:rPr>
              <a:t>[</a:t>
            </a:r>
            <a:r>
              <a:rPr kumimoji="0" lang="es-ES_tradnl" altLang="es-PE" sz="13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  <a:hlinkClick r:id="rId2"/>
              </a:rPr>
              <a:t>1]</a:t>
            </a:r>
            <a:r>
              <a:rPr kumimoji="0" lang="es-ES_tradnl" altLang="es-P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es-ES_tradnl" altLang="es-PE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Fuente : Para Loreto, </a:t>
            </a:r>
            <a:r>
              <a:rPr kumimoji="0" lang="es-ES_tradnl" altLang="es-PE" sz="9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Direccion</a:t>
            </a:r>
            <a:r>
              <a:rPr kumimoji="0" lang="es-ES_tradnl" altLang="es-PE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Regional Agraria-</a:t>
            </a:r>
            <a:r>
              <a:rPr kumimoji="0" lang="es-ES_tradnl" altLang="es-PE" sz="9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Direccion</a:t>
            </a:r>
            <a:r>
              <a:rPr kumimoji="0" lang="es-ES_tradnl" altLang="es-PE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de Información Agraria Loreto (2010), ver Cuadro Anexo donde se detalla el área por distrito y provincia. </a:t>
            </a:r>
            <a:r>
              <a:rPr kumimoji="0" lang="es-PE" altLang="es-PE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El rendimiento de fruta se calculo multiplicando el numero de hectáreas por el rendimiento de </a:t>
            </a:r>
            <a:r>
              <a:rPr kumimoji="0" lang="es-ES_tradnl" altLang="es-PE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3.8 t de fruta/ha. El rendimiento de pulpa se calculo con el rendimiento de 50% (relación peso pulpa/peso fruta) </a:t>
            </a:r>
            <a:endParaRPr kumimoji="0" lang="es-PE" altLang="es-PE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altLang="es-P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2 Marcador de número de diapositiva"/>
          <p:cNvSpPr txBox="1">
            <a:spLocks/>
          </p:cNvSpPr>
          <p:nvPr/>
        </p:nvSpPr>
        <p:spPr>
          <a:xfrm>
            <a:off x="8069088" y="6237312"/>
            <a:ext cx="967408" cy="553765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vert="horz" lIns="91440" tIns="45720" rIns="91440" bIns="45720" rtlCol="0" anchor="t"/>
          <a:lstStyle>
            <a:defPPr>
              <a:defRPr lang="es-PE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alpha val="6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5E96D2-50B5-480D-B47C-8954ECF30DDF}" type="slidenum">
              <a:rPr kumimoji="0" lang="es-PE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r>
              <a:rPr kumimoji="0" lang="es-P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/17</a:t>
            </a:r>
            <a:endParaRPr kumimoji="0" lang="es-P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767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139825"/>
            <a:ext cx="8572500" cy="458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2 Marcador de número de diapositiva"/>
          <p:cNvSpPr txBox="1">
            <a:spLocks/>
          </p:cNvSpPr>
          <p:nvPr/>
        </p:nvSpPr>
        <p:spPr>
          <a:xfrm>
            <a:off x="8141096" y="6304235"/>
            <a:ext cx="967408" cy="553765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vert="horz" lIns="91440" tIns="45720" rIns="91440" bIns="45720" rtlCol="0" anchor="t"/>
          <a:lstStyle>
            <a:defPPr>
              <a:defRPr lang="es-PE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alpha val="6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5E96D2-50B5-480D-B47C-8954ECF30DDF}" type="slidenum">
              <a:rPr kumimoji="0" lang="es-PE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r>
              <a:rPr kumimoji="0" lang="es-P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/17</a:t>
            </a:r>
            <a:endParaRPr kumimoji="0" lang="es-P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6732240" y="515719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dirty="0" smtClean="0">
                <a:solidFill>
                  <a:srgbClr val="FF0000"/>
                </a:solidFill>
              </a:rPr>
              <a:t>37.7%</a:t>
            </a:r>
            <a:endParaRPr lang="es-P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94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647893"/>
              </p:ext>
            </p:extLst>
          </p:nvPr>
        </p:nvGraphicFramePr>
        <p:xfrm>
          <a:off x="792086" y="1444923"/>
          <a:ext cx="7524330" cy="4216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4866"/>
                <a:gridCol w="1504866"/>
                <a:gridCol w="1504866"/>
                <a:gridCol w="1504866"/>
                <a:gridCol w="1504866"/>
              </a:tblGrid>
              <a:tr h="10880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Región</a:t>
                      </a:r>
                      <a:endParaRPr lang="es-PE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Complejo</a:t>
                      </a:r>
                      <a:endParaRPr lang="es-PE" sz="24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orillares</a:t>
                      </a:r>
                      <a:endParaRPr lang="es-PE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Terrazas</a:t>
                      </a:r>
                      <a:endParaRPr lang="es-PE" sz="24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bajas</a:t>
                      </a:r>
                      <a:endParaRPr lang="es-PE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Islas</a:t>
                      </a:r>
                      <a:endParaRPr lang="es-PE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Total</a:t>
                      </a:r>
                      <a:endParaRPr lang="es-PE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0880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Loreto</a:t>
                      </a:r>
                      <a:endParaRPr lang="es-PE" sz="24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 </a:t>
                      </a:r>
                      <a:endParaRPr lang="es-PE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1178675</a:t>
                      </a:r>
                      <a:endParaRPr lang="es-PE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781641</a:t>
                      </a:r>
                      <a:endParaRPr lang="es-PE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175214</a:t>
                      </a:r>
                      <a:endParaRPr lang="es-PE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2135530</a:t>
                      </a:r>
                      <a:endParaRPr lang="es-PE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0880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Ucayali</a:t>
                      </a:r>
                      <a:endParaRPr lang="es-PE" sz="24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 </a:t>
                      </a:r>
                      <a:endParaRPr lang="es-PE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338551</a:t>
                      </a:r>
                      <a:endParaRPr lang="es-PE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227217</a:t>
                      </a:r>
                      <a:endParaRPr lang="es-PE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18316</a:t>
                      </a:r>
                      <a:endParaRPr lang="es-PE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584084</a:t>
                      </a:r>
                      <a:endParaRPr lang="es-PE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9520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Total</a:t>
                      </a:r>
                      <a:endParaRPr lang="es-PE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1´517,226</a:t>
                      </a:r>
                      <a:endParaRPr lang="es-PE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1´008,858</a:t>
                      </a:r>
                      <a:endParaRPr lang="es-PE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193,530</a:t>
                      </a:r>
                      <a:endParaRPr lang="es-PE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2´719,614</a:t>
                      </a:r>
                      <a:endParaRPr lang="es-PE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1475656" y="692696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DISPONIBILIDAD DE AREAS INUNDABLES PARA CAMU </a:t>
            </a:r>
            <a:r>
              <a:rPr lang="pt-BR" sz="2400" dirty="0" err="1" smtClean="0"/>
              <a:t>CAMU</a:t>
            </a:r>
            <a:endParaRPr lang="pt-BR" sz="2400" dirty="0"/>
          </a:p>
        </p:txBody>
      </p:sp>
      <p:sp>
        <p:nvSpPr>
          <p:cNvPr id="4" name="2 Marcador de número de diapositiva"/>
          <p:cNvSpPr txBox="1">
            <a:spLocks/>
          </p:cNvSpPr>
          <p:nvPr/>
        </p:nvSpPr>
        <p:spPr>
          <a:xfrm>
            <a:off x="8100392" y="6187603"/>
            <a:ext cx="930896" cy="553765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vert="horz" lIns="91440" tIns="45720" rIns="91440" bIns="45720" rtlCol="0" anchor="t"/>
          <a:lstStyle>
            <a:defPPr>
              <a:defRPr lang="es-PE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alpha val="6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5E96D2-50B5-480D-B47C-8954ECF30DDF}" type="slidenum">
              <a:rPr kumimoji="0" lang="es-PE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r>
              <a:rPr kumimoji="0" lang="es-P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/17</a:t>
            </a:r>
            <a:endParaRPr kumimoji="0" lang="es-P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59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70052"/>
              </p:ext>
            </p:extLst>
          </p:nvPr>
        </p:nvGraphicFramePr>
        <p:xfrm>
          <a:off x="1043607" y="2132859"/>
          <a:ext cx="7128793" cy="285650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{775DCB02-9BB8-47FD-8907-85C794F793BA}</a:tableStyleId>
              </a:tblPr>
              <a:tblGrid>
                <a:gridCol w="1549738"/>
                <a:gridCol w="1084816"/>
                <a:gridCol w="838255"/>
                <a:gridCol w="1078862"/>
                <a:gridCol w="1078862"/>
                <a:gridCol w="1498260"/>
              </a:tblGrid>
              <a:tr h="788991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600" dirty="0">
                          <a:effectLst/>
                        </a:rPr>
                        <a:t>Departamento</a:t>
                      </a:r>
                      <a:endParaRPr lang="es-PE" sz="16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600" dirty="0">
                          <a:effectLst/>
                        </a:rPr>
                        <a:t> </a:t>
                      </a:r>
                      <a:endParaRPr lang="es-P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 dirty="0">
                          <a:effectLst/>
                        </a:rPr>
                        <a:t>Población total</a:t>
                      </a:r>
                      <a:endParaRPr lang="es-P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Población rural</a:t>
                      </a:r>
                      <a:endParaRPr lang="es-PE" sz="1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 </a:t>
                      </a:r>
                      <a:endParaRPr lang="es-P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Familias Potencialmente Productoras</a:t>
                      </a:r>
                      <a:endParaRPr lang="es-P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8953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600" dirty="0">
                          <a:effectLst/>
                        </a:rPr>
                        <a:t>%</a:t>
                      </a:r>
                      <a:endParaRPr lang="es-P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Población</a:t>
                      </a:r>
                      <a:endParaRPr lang="es-P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Familias</a:t>
                      </a:r>
                      <a:endParaRPr lang="es-P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944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Loreto</a:t>
                      </a:r>
                      <a:endParaRPr lang="es-P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919,505</a:t>
                      </a:r>
                      <a:endParaRPr lang="es-P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43.3</a:t>
                      </a:r>
                      <a:endParaRPr lang="es-P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398,431</a:t>
                      </a:r>
                      <a:endParaRPr lang="es-P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66,405</a:t>
                      </a:r>
                      <a:endParaRPr lang="es-P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9,960</a:t>
                      </a:r>
                      <a:endParaRPr lang="es-P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944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Ucayali</a:t>
                      </a:r>
                      <a:endParaRPr lang="es-P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460,557</a:t>
                      </a:r>
                      <a:endParaRPr lang="es-P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36.5</a:t>
                      </a:r>
                      <a:endParaRPr lang="es-P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167,983</a:t>
                      </a:r>
                      <a:endParaRPr lang="es-P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27,997</a:t>
                      </a:r>
                      <a:endParaRPr lang="es-P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4,199</a:t>
                      </a:r>
                      <a:endParaRPr lang="es-P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944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Madre de Dios</a:t>
                      </a:r>
                      <a:endParaRPr lang="es-P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102,174</a:t>
                      </a:r>
                      <a:endParaRPr lang="es-P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39.4</a:t>
                      </a:r>
                      <a:endParaRPr lang="es-P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40,224</a:t>
                      </a:r>
                      <a:endParaRPr lang="es-P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6,704</a:t>
                      </a:r>
                      <a:endParaRPr lang="es-P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1,005</a:t>
                      </a:r>
                      <a:endParaRPr lang="es-P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944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Total</a:t>
                      </a:r>
                      <a:endParaRPr lang="es-P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1´482,236</a:t>
                      </a:r>
                      <a:endParaRPr lang="es-P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 </a:t>
                      </a:r>
                      <a:endParaRPr lang="es-P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606,638</a:t>
                      </a:r>
                      <a:endParaRPr lang="es-P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101,106</a:t>
                      </a:r>
                      <a:endParaRPr lang="es-P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 dirty="0">
                          <a:effectLst/>
                        </a:rPr>
                        <a:t>15,164</a:t>
                      </a:r>
                      <a:endParaRPr lang="es-P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15616" y="1141293"/>
            <a:ext cx="705678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es-P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Estimado de familias que podrían dedicarse al cultivo del </a:t>
            </a:r>
            <a:r>
              <a:rPr kumimoji="0" lang="es-ES_tradnl" altLang="es-PE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camu-camu</a:t>
            </a:r>
            <a:endParaRPr kumimoji="0" lang="es-PE" altLang="es-P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es-P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en áreas inundables en tres departamentos de la Amazonia Peruana</a:t>
            </a:r>
            <a:endParaRPr kumimoji="0" lang="es-PE" altLang="es-P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altLang="es-P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2 Marcador de número de diapositiva"/>
          <p:cNvSpPr txBox="1">
            <a:spLocks/>
          </p:cNvSpPr>
          <p:nvPr/>
        </p:nvSpPr>
        <p:spPr>
          <a:xfrm>
            <a:off x="8213104" y="6331619"/>
            <a:ext cx="930896" cy="553765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vert="horz" lIns="91440" tIns="45720" rIns="91440" bIns="45720" rtlCol="0" anchor="t"/>
          <a:lstStyle>
            <a:defPPr>
              <a:defRPr lang="es-PE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alpha val="6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5E96D2-50B5-480D-B47C-8954ECF30DDF}" type="slidenum">
              <a:rPr kumimoji="0" lang="es-PE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r>
              <a:rPr kumimoji="0" lang="es-P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/17</a:t>
            </a:r>
            <a:endParaRPr kumimoji="0" lang="es-P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22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/>
          <p:cNvGrpSpPr>
            <a:grpSpLocks noChangeAspect="1"/>
          </p:cNvGrpSpPr>
          <p:nvPr/>
        </p:nvGrpSpPr>
        <p:grpSpPr bwMode="auto">
          <a:xfrm>
            <a:off x="538163" y="549275"/>
            <a:ext cx="20739100" cy="5438776"/>
            <a:chOff x="339" y="346"/>
            <a:chExt cx="13064" cy="3426"/>
          </a:xfrm>
        </p:grpSpPr>
        <p:sp>
          <p:nvSpPr>
            <p:cNvPr id="4" name="AutoShape 5"/>
            <p:cNvSpPr>
              <a:spLocks noChangeAspect="1" noChangeArrowheads="1" noTextEdit="1"/>
            </p:cNvSpPr>
            <p:nvPr/>
          </p:nvSpPr>
          <p:spPr bwMode="auto">
            <a:xfrm>
              <a:off x="339" y="346"/>
              <a:ext cx="13064" cy="3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>
              <a:off x="5676" y="3435"/>
              <a:ext cx="142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3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es-PE" alt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392" y="423"/>
              <a:ext cx="4953" cy="3150"/>
              <a:chOff x="392" y="423"/>
              <a:chExt cx="4953" cy="3150"/>
            </a:xfrm>
          </p:grpSpPr>
          <p:sp>
            <p:nvSpPr>
              <p:cNvPr id="11348" name="Rectangle 8"/>
              <p:cNvSpPr>
                <a:spLocks noChangeArrowheads="1"/>
              </p:cNvSpPr>
              <p:nvPr/>
            </p:nvSpPr>
            <p:spPr bwMode="auto">
              <a:xfrm>
                <a:off x="392" y="423"/>
                <a:ext cx="4953" cy="31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1349" name="Rectangle 9"/>
              <p:cNvSpPr>
                <a:spLocks noChangeArrowheads="1"/>
              </p:cNvSpPr>
              <p:nvPr/>
            </p:nvSpPr>
            <p:spPr bwMode="auto">
              <a:xfrm>
                <a:off x="392" y="423"/>
                <a:ext cx="4953" cy="3150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sp>
          <p:nvSpPr>
            <p:cNvPr id="7" name="Rectangle 11"/>
            <p:cNvSpPr>
              <a:spLocks noChangeArrowheads="1"/>
            </p:cNvSpPr>
            <p:nvPr/>
          </p:nvSpPr>
          <p:spPr bwMode="auto">
            <a:xfrm>
              <a:off x="1020" y="913"/>
              <a:ext cx="3986" cy="1837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" name="Line 12"/>
            <p:cNvSpPr>
              <a:spLocks noChangeShapeType="1"/>
            </p:cNvSpPr>
            <p:nvPr/>
          </p:nvSpPr>
          <p:spPr bwMode="auto">
            <a:xfrm>
              <a:off x="1031" y="2561"/>
              <a:ext cx="3986" cy="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Line 13"/>
            <p:cNvSpPr>
              <a:spLocks noChangeShapeType="1"/>
            </p:cNvSpPr>
            <p:nvPr/>
          </p:nvSpPr>
          <p:spPr bwMode="auto">
            <a:xfrm>
              <a:off x="1031" y="2349"/>
              <a:ext cx="3986" cy="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" name="Line 14"/>
            <p:cNvSpPr>
              <a:spLocks noChangeShapeType="1"/>
            </p:cNvSpPr>
            <p:nvPr/>
          </p:nvSpPr>
          <p:spPr bwMode="auto">
            <a:xfrm>
              <a:off x="1031" y="2149"/>
              <a:ext cx="3986" cy="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" name="Line 15"/>
            <p:cNvSpPr>
              <a:spLocks noChangeShapeType="1"/>
            </p:cNvSpPr>
            <p:nvPr/>
          </p:nvSpPr>
          <p:spPr bwMode="auto">
            <a:xfrm>
              <a:off x="1031" y="1948"/>
              <a:ext cx="3986" cy="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" name="Line 16"/>
            <p:cNvSpPr>
              <a:spLocks noChangeShapeType="1"/>
            </p:cNvSpPr>
            <p:nvPr/>
          </p:nvSpPr>
          <p:spPr bwMode="auto">
            <a:xfrm>
              <a:off x="1031" y="1736"/>
              <a:ext cx="3986" cy="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" name="Line 17"/>
            <p:cNvSpPr>
              <a:spLocks noChangeShapeType="1"/>
            </p:cNvSpPr>
            <p:nvPr/>
          </p:nvSpPr>
          <p:spPr bwMode="auto">
            <a:xfrm>
              <a:off x="1031" y="1536"/>
              <a:ext cx="3986" cy="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Line 18"/>
            <p:cNvSpPr>
              <a:spLocks noChangeShapeType="1"/>
            </p:cNvSpPr>
            <p:nvPr/>
          </p:nvSpPr>
          <p:spPr bwMode="auto">
            <a:xfrm>
              <a:off x="1031" y="1336"/>
              <a:ext cx="3986" cy="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" name="Line 19"/>
            <p:cNvSpPr>
              <a:spLocks noChangeShapeType="1"/>
            </p:cNvSpPr>
            <p:nvPr/>
          </p:nvSpPr>
          <p:spPr bwMode="auto">
            <a:xfrm>
              <a:off x="1031" y="1124"/>
              <a:ext cx="3986" cy="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" name="Line 20"/>
            <p:cNvSpPr>
              <a:spLocks noChangeShapeType="1"/>
            </p:cNvSpPr>
            <p:nvPr/>
          </p:nvSpPr>
          <p:spPr bwMode="auto">
            <a:xfrm>
              <a:off x="1031" y="924"/>
              <a:ext cx="3986" cy="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" name="Rectangle 21"/>
            <p:cNvSpPr>
              <a:spLocks noChangeArrowheads="1"/>
            </p:cNvSpPr>
            <p:nvPr/>
          </p:nvSpPr>
          <p:spPr bwMode="auto">
            <a:xfrm>
              <a:off x="1031" y="924"/>
              <a:ext cx="3986" cy="1837"/>
            </a:xfrm>
            <a:prstGeom prst="rect">
              <a:avLst/>
            </a:prstGeom>
            <a:noFill/>
            <a:ln w="12700" cap="rnd">
              <a:solidFill>
                <a:srgbClr val="80808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grpSp>
          <p:nvGrpSpPr>
            <p:cNvPr id="18" name="Group 24"/>
            <p:cNvGrpSpPr>
              <a:grpSpLocks/>
            </p:cNvGrpSpPr>
            <p:nvPr/>
          </p:nvGrpSpPr>
          <p:grpSpPr bwMode="auto">
            <a:xfrm>
              <a:off x="1124" y="2249"/>
              <a:ext cx="140" cy="512"/>
              <a:chOff x="1124" y="2249"/>
              <a:chExt cx="140" cy="512"/>
            </a:xfrm>
          </p:grpSpPr>
          <p:sp>
            <p:nvSpPr>
              <p:cNvPr id="11346" name="Rectangle 22"/>
              <p:cNvSpPr>
                <a:spLocks noChangeArrowheads="1"/>
              </p:cNvSpPr>
              <p:nvPr/>
            </p:nvSpPr>
            <p:spPr bwMode="auto">
              <a:xfrm>
                <a:off x="1124" y="2249"/>
                <a:ext cx="140" cy="512"/>
              </a:xfrm>
              <a:prstGeom prst="rect">
                <a:avLst/>
              </a:prstGeom>
              <a:solidFill>
                <a:srgbClr val="99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1347" name="Rectangle 23"/>
              <p:cNvSpPr>
                <a:spLocks noChangeArrowheads="1"/>
              </p:cNvSpPr>
              <p:nvPr/>
            </p:nvSpPr>
            <p:spPr bwMode="auto">
              <a:xfrm>
                <a:off x="1124" y="2249"/>
                <a:ext cx="140" cy="512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19" name="Group 27"/>
            <p:cNvGrpSpPr>
              <a:grpSpLocks/>
            </p:cNvGrpSpPr>
            <p:nvPr/>
          </p:nvGrpSpPr>
          <p:grpSpPr bwMode="auto">
            <a:xfrm>
              <a:off x="1459" y="1191"/>
              <a:ext cx="132" cy="1570"/>
              <a:chOff x="1459" y="1191"/>
              <a:chExt cx="132" cy="1570"/>
            </a:xfrm>
          </p:grpSpPr>
          <p:sp>
            <p:nvSpPr>
              <p:cNvPr id="11344" name="Rectangle 25"/>
              <p:cNvSpPr>
                <a:spLocks noChangeArrowheads="1"/>
              </p:cNvSpPr>
              <p:nvPr/>
            </p:nvSpPr>
            <p:spPr bwMode="auto">
              <a:xfrm>
                <a:off x="1459" y="1191"/>
                <a:ext cx="132" cy="1570"/>
              </a:xfrm>
              <a:prstGeom prst="rect">
                <a:avLst/>
              </a:prstGeom>
              <a:solidFill>
                <a:srgbClr val="99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1345" name="Rectangle 26"/>
              <p:cNvSpPr>
                <a:spLocks noChangeArrowheads="1"/>
              </p:cNvSpPr>
              <p:nvPr/>
            </p:nvSpPr>
            <p:spPr bwMode="auto">
              <a:xfrm>
                <a:off x="1459" y="1191"/>
                <a:ext cx="132" cy="1570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0" name="Group 30"/>
            <p:cNvGrpSpPr>
              <a:grpSpLocks/>
            </p:cNvGrpSpPr>
            <p:nvPr/>
          </p:nvGrpSpPr>
          <p:grpSpPr bwMode="auto">
            <a:xfrm>
              <a:off x="1785" y="2461"/>
              <a:ext cx="141" cy="300"/>
              <a:chOff x="1785" y="2461"/>
              <a:chExt cx="141" cy="300"/>
            </a:xfrm>
          </p:grpSpPr>
          <p:sp>
            <p:nvSpPr>
              <p:cNvPr id="11342" name="Rectangle 28"/>
              <p:cNvSpPr>
                <a:spLocks noChangeArrowheads="1"/>
              </p:cNvSpPr>
              <p:nvPr/>
            </p:nvSpPr>
            <p:spPr bwMode="auto">
              <a:xfrm>
                <a:off x="1785" y="2461"/>
                <a:ext cx="141" cy="300"/>
              </a:xfrm>
              <a:prstGeom prst="rect">
                <a:avLst/>
              </a:prstGeom>
              <a:solidFill>
                <a:srgbClr val="99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1343" name="Rectangle 29"/>
              <p:cNvSpPr>
                <a:spLocks noChangeArrowheads="1"/>
              </p:cNvSpPr>
              <p:nvPr/>
            </p:nvSpPr>
            <p:spPr bwMode="auto">
              <a:xfrm>
                <a:off x="1785" y="2461"/>
                <a:ext cx="141" cy="300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1" name="Group 33"/>
            <p:cNvGrpSpPr>
              <a:grpSpLocks/>
            </p:cNvGrpSpPr>
            <p:nvPr/>
          </p:nvGrpSpPr>
          <p:grpSpPr bwMode="auto">
            <a:xfrm>
              <a:off x="3452" y="2461"/>
              <a:ext cx="133" cy="300"/>
              <a:chOff x="3452" y="2461"/>
              <a:chExt cx="133" cy="300"/>
            </a:xfrm>
          </p:grpSpPr>
          <p:sp>
            <p:nvSpPr>
              <p:cNvPr id="11340" name="Rectangle 31"/>
              <p:cNvSpPr>
                <a:spLocks noChangeArrowheads="1"/>
              </p:cNvSpPr>
              <p:nvPr/>
            </p:nvSpPr>
            <p:spPr bwMode="auto">
              <a:xfrm>
                <a:off x="3452" y="2461"/>
                <a:ext cx="133" cy="300"/>
              </a:xfrm>
              <a:prstGeom prst="rect">
                <a:avLst/>
              </a:prstGeom>
              <a:solidFill>
                <a:srgbClr val="99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1341" name="Rectangle 32"/>
              <p:cNvSpPr>
                <a:spLocks noChangeArrowheads="1"/>
              </p:cNvSpPr>
              <p:nvPr/>
            </p:nvSpPr>
            <p:spPr bwMode="auto">
              <a:xfrm>
                <a:off x="3452" y="2461"/>
                <a:ext cx="133" cy="300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2" name="Group 36"/>
            <p:cNvGrpSpPr>
              <a:grpSpLocks/>
            </p:cNvGrpSpPr>
            <p:nvPr/>
          </p:nvGrpSpPr>
          <p:grpSpPr bwMode="auto">
            <a:xfrm>
              <a:off x="3779" y="2661"/>
              <a:ext cx="141" cy="100"/>
              <a:chOff x="3779" y="2661"/>
              <a:chExt cx="141" cy="100"/>
            </a:xfrm>
          </p:grpSpPr>
          <p:sp>
            <p:nvSpPr>
              <p:cNvPr id="11338" name="Rectangle 34"/>
              <p:cNvSpPr>
                <a:spLocks noChangeArrowheads="1"/>
              </p:cNvSpPr>
              <p:nvPr/>
            </p:nvSpPr>
            <p:spPr bwMode="auto">
              <a:xfrm>
                <a:off x="3779" y="2661"/>
                <a:ext cx="141" cy="100"/>
              </a:xfrm>
              <a:prstGeom prst="rect">
                <a:avLst/>
              </a:prstGeom>
              <a:solidFill>
                <a:srgbClr val="99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1339" name="Rectangle 35"/>
              <p:cNvSpPr>
                <a:spLocks noChangeArrowheads="1"/>
              </p:cNvSpPr>
              <p:nvPr/>
            </p:nvSpPr>
            <p:spPr bwMode="auto">
              <a:xfrm>
                <a:off x="3779" y="2661"/>
                <a:ext cx="141" cy="100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3" name="Group 39"/>
            <p:cNvGrpSpPr>
              <a:grpSpLocks/>
            </p:cNvGrpSpPr>
            <p:nvPr/>
          </p:nvGrpSpPr>
          <p:grpSpPr bwMode="auto">
            <a:xfrm>
              <a:off x="4449" y="2738"/>
              <a:ext cx="132" cy="23"/>
              <a:chOff x="4449" y="2738"/>
              <a:chExt cx="132" cy="23"/>
            </a:xfrm>
          </p:grpSpPr>
          <p:sp>
            <p:nvSpPr>
              <p:cNvPr id="11336" name="Rectangle 37"/>
              <p:cNvSpPr>
                <a:spLocks noChangeArrowheads="1"/>
              </p:cNvSpPr>
              <p:nvPr/>
            </p:nvSpPr>
            <p:spPr bwMode="auto">
              <a:xfrm>
                <a:off x="4449" y="2738"/>
                <a:ext cx="132" cy="23"/>
              </a:xfrm>
              <a:prstGeom prst="rect">
                <a:avLst/>
              </a:prstGeom>
              <a:solidFill>
                <a:srgbClr val="99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1337" name="Rectangle 38"/>
              <p:cNvSpPr>
                <a:spLocks noChangeArrowheads="1"/>
              </p:cNvSpPr>
              <p:nvPr/>
            </p:nvSpPr>
            <p:spPr bwMode="auto">
              <a:xfrm>
                <a:off x="4449" y="2738"/>
                <a:ext cx="132" cy="23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4" name="Group 42"/>
            <p:cNvGrpSpPr>
              <a:grpSpLocks/>
            </p:cNvGrpSpPr>
            <p:nvPr/>
          </p:nvGrpSpPr>
          <p:grpSpPr bwMode="auto">
            <a:xfrm>
              <a:off x="4777" y="2461"/>
              <a:ext cx="139" cy="300"/>
              <a:chOff x="4777" y="2461"/>
              <a:chExt cx="139" cy="300"/>
            </a:xfrm>
          </p:grpSpPr>
          <p:sp>
            <p:nvSpPr>
              <p:cNvPr id="11334" name="Rectangle 40"/>
              <p:cNvSpPr>
                <a:spLocks noChangeArrowheads="1"/>
              </p:cNvSpPr>
              <p:nvPr/>
            </p:nvSpPr>
            <p:spPr bwMode="auto">
              <a:xfrm>
                <a:off x="4777" y="2461"/>
                <a:ext cx="139" cy="300"/>
              </a:xfrm>
              <a:prstGeom prst="rect">
                <a:avLst/>
              </a:prstGeom>
              <a:solidFill>
                <a:srgbClr val="99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1335" name="Rectangle 41"/>
              <p:cNvSpPr>
                <a:spLocks noChangeArrowheads="1"/>
              </p:cNvSpPr>
              <p:nvPr/>
            </p:nvSpPr>
            <p:spPr bwMode="auto">
              <a:xfrm>
                <a:off x="4777" y="2461"/>
                <a:ext cx="139" cy="300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sp>
          <p:nvSpPr>
            <p:cNvPr id="25" name="Line 43"/>
            <p:cNvSpPr>
              <a:spLocks noChangeShapeType="1"/>
            </p:cNvSpPr>
            <p:nvPr/>
          </p:nvSpPr>
          <p:spPr bwMode="auto">
            <a:xfrm>
              <a:off x="1031" y="924"/>
              <a:ext cx="0" cy="1837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6" name="Line 44"/>
            <p:cNvSpPr>
              <a:spLocks noChangeShapeType="1"/>
            </p:cNvSpPr>
            <p:nvPr/>
          </p:nvSpPr>
          <p:spPr bwMode="auto">
            <a:xfrm>
              <a:off x="999" y="2761"/>
              <a:ext cx="32" cy="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7" name="Line 45"/>
            <p:cNvSpPr>
              <a:spLocks noChangeShapeType="1"/>
            </p:cNvSpPr>
            <p:nvPr/>
          </p:nvSpPr>
          <p:spPr bwMode="auto">
            <a:xfrm>
              <a:off x="999" y="2561"/>
              <a:ext cx="32" cy="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8" name="Line 46"/>
            <p:cNvSpPr>
              <a:spLocks noChangeShapeType="1"/>
            </p:cNvSpPr>
            <p:nvPr/>
          </p:nvSpPr>
          <p:spPr bwMode="auto">
            <a:xfrm>
              <a:off x="999" y="2349"/>
              <a:ext cx="32" cy="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9" name="Line 47"/>
            <p:cNvSpPr>
              <a:spLocks noChangeShapeType="1"/>
            </p:cNvSpPr>
            <p:nvPr/>
          </p:nvSpPr>
          <p:spPr bwMode="auto">
            <a:xfrm>
              <a:off x="999" y="2149"/>
              <a:ext cx="32" cy="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0" name="Line 48"/>
            <p:cNvSpPr>
              <a:spLocks noChangeShapeType="1"/>
            </p:cNvSpPr>
            <p:nvPr/>
          </p:nvSpPr>
          <p:spPr bwMode="auto">
            <a:xfrm>
              <a:off x="999" y="1948"/>
              <a:ext cx="32" cy="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1" name="Line 49"/>
            <p:cNvSpPr>
              <a:spLocks noChangeShapeType="1"/>
            </p:cNvSpPr>
            <p:nvPr/>
          </p:nvSpPr>
          <p:spPr bwMode="auto">
            <a:xfrm>
              <a:off x="999" y="1736"/>
              <a:ext cx="32" cy="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264" name="Line 50"/>
            <p:cNvSpPr>
              <a:spLocks noChangeShapeType="1"/>
            </p:cNvSpPr>
            <p:nvPr/>
          </p:nvSpPr>
          <p:spPr bwMode="auto">
            <a:xfrm>
              <a:off x="999" y="1536"/>
              <a:ext cx="32" cy="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265" name="Line 51"/>
            <p:cNvSpPr>
              <a:spLocks noChangeShapeType="1"/>
            </p:cNvSpPr>
            <p:nvPr/>
          </p:nvSpPr>
          <p:spPr bwMode="auto">
            <a:xfrm>
              <a:off x="999" y="1336"/>
              <a:ext cx="32" cy="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266" name="Line 52"/>
            <p:cNvSpPr>
              <a:spLocks noChangeShapeType="1"/>
            </p:cNvSpPr>
            <p:nvPr/>
          </p:nvSpPr>
          <p:spPr bwMode="auto">
            <a:xfrm>
              <a:off x="999" y="1124"/>
              <a:ext cx="32" cy="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268" name="Line 53"/>
            <p:cNvSpPr>
              <a:spLocks noChangeShapeType="1"/>
            </p:cNvSpPr>
            <p:nvPr/>
          </p:nvSpPr>
          <p:spPr bwMode="auto">
            <a:xfrm>
              <a:off x="999" y="924"/>
              <a:ext cx="32" cy="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269" name="Line 54"/>
            <p:cNvSpPr>
              <a:spLocks noChangeShapeType="1"/>
            </p:cNvSpPr>
            <p:nvPr/>
          </p:nvSpPr>
          <p:spPr bwMode="auto">
            <a:xfrm>
              <a:off x="1031" y="2761"/>
              <a:ext cx="3986" cy="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270" name="Line 55"/>
            <p:cNvSpPr>
              <a:spLocks noChangeShapeType="1"/>
            </p:cNvSpPr>
            <p:nvPr/>
          </p:nvSpPr>
          <p:spPr bwMode="auto">
            <a:xfrm flipV="1">
              <a:off x="1031" y="2761"/>
              <a:ext cx="0" cy="44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271" name="Line 56"/>
            <p:cNvSpPr>
              <a:spLocks noChangeShapeType="1"/>
            </p:cNvSpPr>
            <p:nvPr/>
          </p:nvSpPr>
          <p:spPr bwMode="auto">
            <a:xfrm flipV="1">
              <a:off x="1365" y="2761"/>
              <a:ext cx="1" cy="44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272" name="Line 57"/>
            <p:cNvSpPr>
              <a:spLocks noChangeShapeType="1"/>
            </p:cNvSpPr>
            <p:nvPr/>
          </p:nvSpPr>
          <p:spPr bwMode="auto">
            <a:xfrm flipV="1">
              <a:off x="1692" y="2761"/>
              <a:ext cx="1" cy="44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273" name="Line 58"/>
            <p:cNvSpPr>
              <a:spLocks noChangeShapeType="1"/>
            </p:cNvSpPr>
            <p:nvPr/>
          </p:nvSpPr>
          <p:spPr bwMode="auto">
            <a:xfrm flipV="1">
              <a:off x="2027" y="2761"/>
              <a:ext cx="1" cy="44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274" name="Line 59"/>
            <p:cNvSpPr>
              <a:spLocks noChangeShapeType="1"/>
            </p:cNvSpPr>
            <p:nvPr/>
          </p:nvSpPr>
          <p:spPr bwMode="auto">
            <a:xfrm flipV="1">
              <a:off x="2362" y="2761"/>
              <a:ext cx="1" cy="44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275" name="Line 60"/>
            <p:cNvSpPr>
              <a:spLocks noChangeShapeType="1"/>
            </p:cNvSpPr>
            <p:nvPr/>
          </p:nvSpPr>
          <p:spPr bwMode="auto">
            <a:xfrm flipV="1">
              <a:off x="2689" y="2761"/>
              <a:ext cx="0" cy="44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276" name="Line 61"/>
            <p:cNvSpPr>
              <a:spLocks noChangeShapeType="1"/>
            </p:cNvSpPr>
            <p:nvPr/>
          </p:nvSpPr>
          <p:spPr bwMode="auto">
            <a:xfrm flipV="1">
              <a:off x="3023" y="2761"/>
              <a:ext cx="1" cy="44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277" name="Line 62"/>
            <p:cNvSpPr>
              <a:spLocks noChangeShapeType="1"/>
            </p:cNvSpPr>
            <p:nvPr/>
          </p:nvSpPr>
          <p:spPr bwMode="auto">
            <a:xfrm flipV="1">
              <a:off x="3358" y="2761"/>
              <a:ext cx="1" cy="44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278" name="Line 63"/>
            <p:cNvSpPr>
              <a:spLocks noChangeShapeType="1"/>
            </p:cNvSpPr>
            <p:nvPr/>
          </p:nvSpPr>
          <p:spPr bwMode="auto">
            <a:xfrm flipV="1">
              <a:off x="3686" y="2761"/>
              <a:ext cx="1" cy="44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279" name="Line 64"/>
            <p:cNvSpPr>
              <a:spLocks noChangeShapeType="1"/>
            </p:cNvSpPr>
            <p:nvPr/>
          </p:nvSpPr>
          <p:spPr bwMode="auto">
            <a:xfrm flipV="1">
              <a:off x="4021" y="2761"/>
              <a:ext cx="1" cy="44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280" name="Line 65"/>
            <p:cNvSpPr>
              <a:spLocks noChangeShapeType="1"/>
            </p:cNvSpPr>
            <p:nvPr/>
          </p:nvSpPr>
          <p:spPr bwMode="auto">
            <a:xfrm flipV="1">
              <a:off x="4356" y="2761"/>
              <a:ext cx="1" cy="44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281" name="Line 66"/>
            <p:cNvSpPr>
              <a:spLocks noChangeShapeType="1"/>
            </p:cNvSpPr>
            <p:nvPr/>
          </p:nvSpPr>
          <p:spPr bwMode="auto">
            <a:xfrm flipV="1">
              <a:off x="4682" y="2761"/>
              <a:ext cx="1" cy="44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282" name="Line 67"/>
            <p:cNvSpPr>
              <a:spLocks noChangeShapeType="1"/>
            </p:cNvSpPr>
            <p:nvPr/>
          </p:nvSpPr>
          <p:spPr bwMode="auto">
            <a:xfrm flipV="1">
              <a:off x="5017" y="2761"/>
              <a:ext cx="1" cy="44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283" name="Rectangle 68"/>
            <p:cNvSpPr>
              <a:spLocks noChangeArrowheads="1"/>
            </p:cNvSpPr>
            <p:nvPr/>
          </p:nvSpPr>
          <p:spPr bwMode="auto">
            <a:xfrm>
              <a:off x="1122" y="572"/>
              <a:ext cx="2801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23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Periodos de cosecha en Loreto</a:t>
              </a:r>
              <a:endParaRPr kumimoji="0" lang="es-PE" altLang="es-P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84" name="Rectangle 69"/>
            <p:cNvSpPr>
              <a:spLocks noChangeArrowheads="1"/>
            </p:cNvSpPr>
            <p:nvPr/>
          </p:nvSpPr>
          <p:spPr bwMode="auto">
            <a:xfrm>
              <a:off x="4942" y="502"/>
              <a:ext cx="142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3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es-PE" alt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85" name="Rectangle 70"/>
            <p:cNvSpPr>
              <a:spLocks noChangeArrowheads="1"/>
            </p:cNvSpPr>
            <p:nvPr/>
          </p:nvSpPr>
          <p:spPr bwMode="auto">
            <a:xfrm>
              <a:off x="897" y="2677"/>
              <a:ext cx="127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s-PE" alt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86" name="Rectangle 71"/>
            <p:cNvSpPr>
              <a:spLocks noChangeArrowheads="1"/>
            </p:cNvSpPr>
            <p:nvPr/>
          </p:nvSpPr>
          <p:spPr bwMode="auto">
            <a:xfrm>
              <a:off x="968" y="2583"/>
              <a:ext cx="142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3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es-PE" altLang="es-P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87" name="Rectangle 72"/>
            <p:cNvSpPr>
              <a:spLocks noChangeArrowheads="1"/>
            </p:cNvSpPr>
            <p:nvPr/>
          </p:nvSpPr>
          <p:spPr bwMode="auto">
            <a:xfrm>
              <a:off x="790" y="2476"/>
              <a:ext cx="269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200</a:t>
              </a:r>
              <a:endParaRPr kumimoji="0" lang="es-PE" alt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88" name="Rectangle 73"/>
            <p:cNvSpPr>
              <a:spLocks noChangeArrowheads="1"/>
            </p:cNvSpPr>
            <p:nvPr/>
          </p:nvSpPr>
          <p:spPr bwMode="auto">
            <a:xfrm>
              <a:off x="1003" y="2382"/>
              <a:ext cx="142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3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es-PE" alt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89" name="Rectangle 74"/>
            <p:cNvSpPr>
              <a:spLocks noChangeArrowheads="1"/>
            </p:cNvSpPr>
            <p:nvPr/>
          </p:nvSpPr>
          <p:spPr bwMode="auto">
            <a:xfrm>
              <a:off x="790" y="2266"/>
              <a:ext cx="269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400</a:t>
              </a:r>
              <a:endParaRPr kumimoji="0" lang="es-PE" alt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90" name="Rectangle 75"/>
            <p:cNvSpPr>
              <a:spLocks noChangeArrowheads="1"/>
            </p:cNvSpPr>
            <p:nvPr/>
          </p:nvSpPr>
          <p:spPr bwMode="auto">
            <a:xfrm>
              <a:off x="1003" y="2172"/>
              <a:ext cx="142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3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es-PE" alt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91" name="Rectangle 76"/>
            <p:cNvSpPr>
              <a:spLocks noChangeArrowheads="1"/>
            </p:cNvSpPr>
            <p:nvPr/>
          </p:nvSpPr>
          <p:spPr bwMode="auto">
            <a:xfrm>
              <a:off x="790" y="2065"/>
              <a:ext cx="269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600</a:t>
              </a:r>
              <a:endParaRPr kumimoji="0" lang="es-PE" alt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92" name="Rectangle 77"/>
            <p:cNvSpPr>
              <a:spLocks noChangeArrowheads="1"/>
            </p:cNvSpPr>
            <p:nvPr/>
          </p:nvSpPr>
          <p:spPr bwMode="auto">
            <a:xfrm>
              <a:off x="1003" y="1971"/>
              <a:ext cx="142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3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es-PE" altLang="es-P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93" name="Rectangle 78"/>
            <p:cNvSpPr>
              <a:spLocks noChangeArrowheads="1"/>
            </p:cNvSpPr>
            <p:nvPr/>
          </p:nvSpPr>
          <p:spPr bwMode="auto">
            <a:xfrm>
              <a:off x="790" y="1864"/>
              <a:ext cx="269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800</a:t>
              </a:r>
              <a:endParaRPr kumimoji="0" lang="es-PE" alt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94" name="Rectangle 79"/>
            <p:cNvSpPr>
              <a:spLocks noChangeArrowheads="1"/>
            </p:cNvSpPr>
            <p:nvPr/>
          </p:nvSpPr>
          <p:spPr bwMode="auto">
            <a:xfrm>
              <a:off x="1003" y="1770"/>
              <a:ext cx="142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3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es-PE" altLang="es-P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95" name="Rectangle 80"/>
            <p:cNvSpPr>
              <a:spLocks noChangeArrowheads="1"/>
            </p:cNvSpPr>
            <p:nvPr/>
          </p:nvSpPr>
          <p:spPr bwMode="auto">
            <a:xfrm>
              <a:off x="735" y="1654"/>
              <a:ext cx="342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1000</a:t>
              </a:r>
              <a:endParaRPr kumimoji="0" lang="es-PE" alt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96" name="Rectangle 81"/>
            <p:cNvSpPr>
              <a:spLocks noChangeArrowheads="1"/>
            </p:cNvSpPr>
            <p:nvPr/>
          </p:nvSpPr>
          <p:spPr bwMode="auto">
            <a:xfrm>
              <a:off x="1020" y="1560"/>
              <a:ext cx="142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3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es-PE" alt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97" name="Rectangle 82"/>
            <p:cNvSpPr>
              <a:spLocks noChangeArrowheads="1"/>
            </p:cNvSpPr>
            <p:nvPr/>
          </p:nvSpPr>
          <p:spPr bwMode="auto">
            <a:xfrm>
              <a:off x="735" y="1453"/>
              <a:ext cx="342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1200</a:t>
              </a:r>
              <a:endParaRPr kumimoji="0" lang="es-PE" alt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98" name="Rectangle 83"/>
            <p:cNvSpPr>
              <a:spLocks noChangeArrowheads="1"/>
            </p:cNvSpPr>
            <p:nvPr/>
          </p:nvSpPr>
          <p:spPr bwMode="auto">
            <a:xfrm>
              <a:off x="1020" y="1359"/>
              <a:ext cx="142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3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es-PE" alt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99" name="Rectangle 84"/>
            <p:cNvSpPr>
              <a:spLocks noChangeArrowheads="1"/>
            </p:cNvSpPr>
            <p:nvPr/>
          </p:nvSpPr>
          <p:spPr bwMode="auto">
            <a:xfrm>
              <a:off x="735" y="1252"/>
              <a:ext cx="342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1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1400</a:t>
              </a:r>
              <a:endParaRPr kumimoji="0" lang="es-PE" altLang="es-P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00" name="Rectangle 85"/>
            <p:cNvSpPr>
              <a:spLocks noChangeArrowheads="1"/>
            </p:cNvSpPr>
            <p:nvPr/>
          </p:nvSpPr>
          <p:spPr bwMode="auto">
            <a:xfrm>
              <a:off x="1020" y="1158"/>
              <a:ext cx="142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3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es-PE" alt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01" name="Rectangle 86"/>
            <p:cNvSpPr>
              <a:spLocks noChangeArrowheads="1"/>
            </p:cNvSpPr>
            <p:nvPr/>
          </p:nvSpPr>
          <p:spPr bwMode="auto">
            <a:xfrm>
              <a:off x="735" y="1042"/>
              <a:ext cx="342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1600</a:t>
              </a:r>
              <a:endParaRPr kumimoji="0" lang="es-PE" alt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02" name="Rectangle 87"/>
            <p:cNvSpPr>
              <a:spLocks noChangeArrowheads="1"/>
            </p:cNvSpPr>
            <p:nvPr/>
          </p:nvSpPr>
          <p:spPr bwMode="auto">
            <a:xfrm>
              <a:off x="1020" y="948"/>
              <a:ext cx="142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3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es-PE" alt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03" name="Rectangle 88"/>
            <p:cNvSpPr>
              <a:spLocks noChangeArrowheads="1"/>
            </p:cNvSpPr>
            <p:nvPr/>
          </p:nvSpPr>
          <p:spPr bwMode="auto">
            <a:xfrm>
              <a:off x="735" y="841"/>
              <a:ext cx="342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1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1800</a:t>
              </a:r>
              <a:endParaRPr kumimoji="0" lang="es-PE" altLang="es-P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04" name="Rectangle 89"/>
            <p:cNvSpPr>
              <a:spLocks noChangeArrowheads="1"/>
            </p:cNvSpPr>
            <p:nvPr/>
          </p:nvSpPr>
          <p:spPr bwMode="auto">
            <a:xfrm>
              <a:off x="1020" y="747"/>
              <a:ext cx="142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3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es-PE" altLang="es-P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05" name="Rectangle 90"/>
            <p:cNvSpPr>
              <a:spLocks noChangeArrowheads="1"/>
            </p:cNvSpPr>
            <p:nvPr/>
          </p:nvSpPr>
          <p:spPr bwMode="auto">
            <a:xfrm>
              <a:off x="1116" y="2890"/>
              <a:ext cx="269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ene</a:t>
              </a:r>
              <a:endParaRPr kumimoji="0" lang="es-PE" alt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06" name="Rectangle 91"/>
            <p:cNvSpPr>
              <a:spLocks noChangeArrowheads="1"/>
            </p:cNvSpPr>
            <p:nvPr/>
          </p:nvSpPr>
          <p:spPr bwMode="auto">
            <a:xfrm>
              <a:off x="1329" y="2796"/>
              <a:ext cx="142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3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es-PE" alt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07" name="Rectangle 92"/>
            <p:cNvSpPr>
              <a:spLocks noChangeArrowheads="1"/>
            </p:cNvSpPr>
            <p:nvPr/>
          </p:nvSpPr>
          <p:spPr bwMode="auto">
            <a:xfrm>
              <a:off x="1467" y="2890"/>
              <a:ext cx="234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feb</a:t>
              </a:r>
              <a:endParaRPr kumimoji="0" lang="es-PE" alt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08" name="Rectangle 93"/>
            <p:cNvSpPr>
              <a:spLocks noChangeArrowheads="1"/>
            </p:cNvSpPr>
            <p:nvPr/>
          </p:nvSpPr>
          <p:spPr bwMode="auto">
            <a:xfrm>
              <a:off x="1644" y="2796"/>
              <a:ext cx="142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3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es-PE" alt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09" name="Rectangle 94"/>
            <p:cNvSpPr>
              <a:spLocks noChangeArrowheads="1"/>
            </p:cNvSpPr>
            <p:nvPr/>
          </p:nvSpPr>
          <p:spPr bwMode="auto">
            <a:xfrm>
              <a:off x="1778" y="2890"/>
              <a:ext cx="276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mar</a:t>
              </a:r>
              <a:endParaRPr kumimoji="0" lang="es-PE" alt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10" name="Rectangle 95"/>
            <p:cNvSpPr>
              <a:spLocks noChangeArrowheads="1"/>
            </p:cNvSpPr>
            <p:nvPr/>
          </p:nvSpPr>
          <p:spPr bwMode="auto">
            <a:xfrm>
              <a:off x="1997" y="2796"/>
              <a:ext cx="142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3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es-PE" alt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11" name="Rectangle 96"/>
            <p:cNvSpPr>
              <a:spLocks noChangeArrowheads="1"/>
            </p:cNvSpPr>
            <p:nvPr/>
          </p:nvSpPr>
          <p:spPr bwMode="auto">
            <a:xfrm>
              <a:off x="2122" y="2890"/>
              <a:ext cx="241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abr</a:t>
              </a:r>
              <a:endParaRPr kumimoji="0" lang="es-PE" alt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12" name="Rectangle 97"/>
            <p:cNvSpPr>
              <a:spLocks noChangeArrowheads="1"/>
            </p:cNvSpPr>
            <p:nvPr/>
          </p:nvSpPr>
          <p:spPr bwMode="auto">
            <a:xfrm>
              <a:off x="2306" y="2796"/>
              <a:ext cx="142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3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es-PE" alt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13" name="Rectangle 98"/>
            <p:cNvSpPr>
              <a:spLocks noChangeArrowheads="1"/>
            </p:cNvSpPr>
            <p:nvPr/>
          </p:nvSpPr>
          <p:spPr bwMode="auto">
            <a:xfrm>
              <a:off x="2433" y="2890"/>
              <a:ext cx="298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may</a:t>
              </a:r>
              <a:endParaRPr kumimoji="0" lang="es-PE" alt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14" name="Rectangle 99"/>
            <p:cNvSpPr>
              <a:spLocks noChangeArrowheads="1"/>
            </p:cNvSpPr>
            <p:nvPr/>
          </p:nvSpPr>
          <p:spPr bwMode="auto">
            <a:xfrm>
              <a:off x="2674" y="2796"/>
              <a:ext cx="142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3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es-PE" alt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15" name="Rectangle 100"/>
            <p:cNvSpPr>
              <a:spLocks noChangeArrowheads="1"/>
            </p:cNvSpPr>
            <p:nvPr/>
          </p:nvSpPr>
          <p:spPr bwMode="auto">
            <a:xfrm>
              <a:off x="2798" y="2890"/>
              <a:ext cx="228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jun</a:t>
              </a:r>
              <a:endParaRPr kumimoji="0" lang="es-PE" alt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16" name="Rectangle 101"/>
            <p:cNvSpPr>
              <a:spLocks noChangeArrowheads="1"/>
            </p:cNvSpPr>
            <p:nvPr/>
          </p:nvSpPr>
          <p:spPr bwMode="auto">
            <a:xfrm>
              <a:off x="2969" y="2796"/>
              <a:ext cx="142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3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es-PE" alt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17" name="Rectangle 102"/>
            <p:cNvSpPr>
              <a:spLocks noChangeArrowheads="1"/>
            </p:cNvSpPr>
            <p:nvPr/>
          </p:nvSpPr>
          <p:spPr bwMode="auto">
            <a:xfrm>
              <a:off x="3142" y="2890"/>
              <a:ext cx="184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jul</a:t>
              </a:r>
              <a:endParaRPr kumimoji="0" lang="es-PE" alt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18" name="Rectangle 103"/>
            <p:cNvSpPr>
              <a:spLocks noChangeArrowheads="1"/>
            </p:cNvSpPr>
            <p:nvPr/>
          </p:nvSpPr>
          <p:spPr bwMode="auto">
            <a:xfrm>
              <a:off x="3269" y="2796"/>
              <a:ext cx="142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3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es-PE" alt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19" name="Rectangle 104"/>
            <p:cNvSpPr>
              <a:spLocks noChangeArrowheads="1"/>
            </p:cNvSpPr>
            <p:nvPr/>
          </p:nvSpPr>
          <p:spPr bwMode="auto">
            <a:xfrm>
              <a:off x="3444" y="2890"/>
              <a:ext cx="269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ago</a:t>
              </a:r>
              <a:endParaRPr kumimoji="0" lang="es-PE" alt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20" name="Rectangle 105"/>
            <p:cNvSpPr>
              <a:spLocks noChangeArrowheads="1"/>
            </p:cNvSpPr>
            <p:nvPr/>
          </p:nvSpPr>
          <p:spPr bwMode="auto">
            <a:xfrm>
              <a:off x="3657" y="2796"/>
              <a:ext cx="142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3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es-PE" alt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21" name="Rectangle 106"/>
            <p:cNvSpPr>
              <a:spLocks noChangeArrowheads="1"/>
            </p:cNvSpPr>
            <p:nvPr/>
          </p:nvSpPr>
          <p:spPr bwMode="auto">
            <a:xfrm>
              <a:off x="3788" y="2890"/>
              <a:ext cx="228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set</a:t>
              </a:r>
              <a:endParaRPr kumimoji="0" lang="es-PE" alt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22" name="Rectangle 107"/>
            <p:cNvSpPr>
              <a:spLocks noChangeArrowheads="1"/>
            </p:cNvSpPr>
            <p:nvPr/>
          </p:nvSpPr>
          <p:spPr bwMode="auto">
            <a:xfrm>
              <a:off x="3959" y="2796"/>
              <a:ext cx="142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3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es-PE" alt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23" name="Rectangle 108"/>
            <p:cNvSpPr>
              <a:spLocks noChangeArrowheads="1"/>
            </p:cNvSpPr>
            <p:nvPr/>
          </p:nvSpPr>
          <p:spPr bwMode="auto">
            <a:xfrm>
              <a:off x="4115" y="2890"/>
              <a:ext cx="228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oct</a:t>
              </a:r>
              <a:endParaRPr kumimoji="0" lang="es-PE" alt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24" name="Rectangle 109"/>
            <p:cNvSpPr>
              <a:spLocks noChangeArrowheads="1"/>
            </p:cNvSpPr>
            <p:nvPr/>
          </p:nvSpPr>
          <p:spPr bwMode="auto">
            <a:xfrm>
              <a:off x="4285" y="2796"/>
              <a:ext cx="142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3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es-PE" alt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25" name="Rectangle 110"/>
            <p:cNvSpPr>
              <a:spLocks noChangeArrowheads="1"/>
            </p:cNvSpPr>
            <p:nvPr/>
          </p:nvSpPr>
          <p:spPr bwMode="auto">
            <a:xfrm>
              <a:off x="4450" y="2890"/>
              <a:ext cx="263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nov</a:t>
              </a:r>
              <a:endParaRPr kumimoji="0" lang="es-PE" alt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26" name="Rectangle 111"/>
            <p:cNvSpPr>
              <a:spLocks noChangeArrowheads="1"/>
            </p:cNvSpPr>
            <p:nvPr/>
          </p:nvSpPr>
          <p:spPr bwMode="auto">
            <a:xfrm>
              <a:off x="4656" y="2796"/>
              <a:ext cx="142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3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es-PE" alt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27" name="Rectangle 112"/>
            <p:cNvSpPr>
              <a:spLocks noChangeArrowheads="1"/>
            </p:cNvSpPr>
            <p:nvPr/>
          </p:nvSpPr>
          <p:spPr bwMode="auto">
            <a:xfrm>
              <a:off x="4794" y="2890"/>
              <a:ext cx="219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dic</a:t>
              </a:r>
              <a:endParaRPr kumimoji="0" lang="es-PE" alt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28" name="Rectangle 113"/>
            <p:cNvSpPr>
              <a:spLocks noChangeArrowheads="1"/>
            </p:cNvSpPr>
            <p:nvPr/>
          </p:nvSpPr>
          <p:spPr bwMode="auto">
            <a:xfrm>
              <a:off x="4958" y="2796"/>
              <a:ext cx="142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3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es-PE" alt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29" name="Rectangle 114"/>
            <p:cNvSpPr>
              <a:spLocks noChangeArrowheads="1"/>
            </p:cNvSpPr>
            <p:nvPr/>
          </p:nvSpPr>
          <p:spPr bwMode="auto">
            <a:xfrm>
              <a:off x="2877" y="3137"/>
              <a:ext cx="451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18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Meses</a:t>
              </a:r>
              <a:endParaRPr kumimoji="0" lang="es-PE" alt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30" name="Rectangle 115"/>
            <p:cNvSpPr>
              <a:spLocks noChangeArrowheads="1"/>
            </p:cNvSpPr>
            <p:nvPr/>
          </p:nvSpPr>
          <p:spPr bwMode="auto">
            <a:xfrm>
              <a:off x="3267" y="3048"/>
              <a:ext cx="142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3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es-PE" alt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31" name="Rectangle 116"/>
            <p:cNvSpPr>
              <a:spLocks noChangeArrowheads="1"/>
            </p:cNvSpPr>
            <p:nvPr/>
          </p:nvSpPr>
          <p:spPr bwMode="auto">
            <a:xfrm rot="16200000">
              <a:off x="341" y="1750"/>
              <a:ext cx="49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2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t/mes </a:t>
              </a:r>
              <a:endParaRPr kumimoji="0" lang="es-PE" altLang="es-P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32" name="Rectangle 117"/>
            <p:cNvSpPr>
              <a:spLocks noChangeArrowheads="1"/>
            </p:cNvSpPr>
            <p:nvPr/>
          </p:nvSpPr>
          <p:spPr bwMode="auto">
            <a:xfrm>
              <a:off x="924" y="2687"/>
              <a:ext cx="142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3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es-PE" alt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33" name="Rectangle 118"/>
            <p:cNvSpPr>
              <a:spLocks noChangeArrowheads="1"/>
            </p:cNvSpPr>
            <p:nvPr/>
          </p:nvSpPr>
          <p:spPr bwMode="auto">
            <a:xfrm>
              <a:off x="392" y="423"/>
              <a:ext cx="4953" cy="3150"/>
            </a:xfrm>
            <a:prstGeom prst="rect">
              <a:avLst/>
            </a:prstGeom>
            <a:noFill/>
            <a:ln w="12700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18" name="2 Marcador de número de diapositiva"/>
          <p:cNvSpPr txBox="1">
            <a:spLocks/>
          </p:cNvSpPr>
          <p:nvPr/>
        </p:nvSpPr>
        <p:spPr>
          <a:xfrm>
            <a:off x="8213104" y="6331619"/>
            <a:ext cx="930896" cy="553765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vert="horz" lIns="91440" tIns="45720" rIns="91440" bIns="45720" rtlCol="0" anchor="t"/>
          <a:lstStyle>
            <a:defPPr>
              <a:defRPr lang="es-PE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alpha val="6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5E96D2-50B5-480D-B47C-8954ECF30DDF}" type="slidenum">
              <a:rPr kumimoji="0" lang="es-PE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r>
              <a:rPr kumimoji="0" lang="es-P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/17</a:t>
            </a:r>
            <a:endParaRPr kumimoji="0" lang="es-P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14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779506"/>
              </p:ext>
            </p:extLst>
          </p:nvPr>
        </p:nvGraphicFramePr>
        <p:xfrm>
          <a:off x="612573" y="2060844"/>
          <a:ext cx="8351915" cy="331657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749917"/>
                <a:gridCol w="697342"/>
                <a:gridCol w="770690"/>
                <a:gridCol w="734016"/>
                <a:gridCol w="717271"/>
                <a:gridCol w="719132"/>
                <a:gridCol w="731299"/>
                <a:gridCol w="720080"/>
                <a:gridCol w="720080"/>
                <a:gridCol w="792088"/>
              </a:tblGrid>
              <a:tr h="5520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</a:rPr>
                        <a:t>RUBROS/Año</a:t>
                      </a:r>
                      <a:endParaRPr lang="es-PE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effectLst/>
                        </a:rPr>
                        <a:t>1</a:t>
                      </a:r>
                      <a:endParaRPr lang="es-PE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effectLst/>
                        </a:rPr>
                        <a:t>2</a:t>
                      </a:r>
                      <a:endParaRPr lang="es-PE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effectLst/>
                        </a:rPr>
                        <a:t>3</a:t>
                      </a:r>
                      <a:endParaRPr lang="es-PE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</a:rPr>
                        <a:t>4</a:t>
                      </a:r>
                      <a:endParaRPr lang="es-PE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effectLst/>
                        </a:rPr>
                        <a:t>5</a:t>
                      </a:r>
                      <a:endParaRPr lang="es-PE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effectLst/>
                        </a:rPr>
                        <a:t>6</a:t>
                      </a:r>
                      <a:endParaRPr lang="es-PE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effectLst/>
                        </a:rPr>
                        <a:t>7</a:t>
                      </a:r>
                      <a:endParaRPr lang="es-PE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effectLst/>
                        </a:rPr>
                        <a:t>8</a:t>
                      </a:r>
                      <a:endParaRPr lang="es-PE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effectLst/>
                        </a:rPr>
                        <a:t>TOTAL</a:t>
                      </a:r>
                      <a:endParaRPr lang="es-PE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520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 smtClean="0">
                          <a:effectLst/>
                        </a:rPr>
                        <a:t>INGRESOS</a:t>
                      </a:r>
                      <a:endParaRPr lang="es-PE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</a:rPr>
                        <a:t> </a:t>
                      </a:r>
                      <a:endParaRPr lang="es-PE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</a:rPr>
                        <a:t> 25</a:t>
                      </a:r>
                      <a:endParaRPr lang="es-PE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</a:rPr>
                        <a:t>700 </a:t>
                      </a:r>
                      <a:endParaRPr lang="es-PE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effectLst/>
                        </a:rPr>
                        <a:t>1.600 </a:t>
                      </a:r>
                      <a:endParaRPr lang="es-PE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effectLst/>
                        </a:rPr>
                        <a:t>3.000 </a:t>
                      </a:r>
                      <a:endParaRPr lang="es-PE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</a:rPr>
                        <a:t>5.000 </a:t>
                      </a:r>
                      <a:endParaRPr lang="es-PE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effectLst/>
                        </a:rPr>
                        <a:t>9.000 </a:t>
                      </a:r>
                      <a:endParaRPr lang="es-PE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 smtClean="0">
                          <a:effectLst/>
                        </a:rPr>
                        <a:t>12.00</a:t>
                      </a:r>
                      <a:r>
                        <a:rPr lang="es-ES" sz="1800" b="1" dirty="0">
                          <a:effectLst/>
                        </a:rPr>
                        <a:t> </a:t>
                      </a:r>
                      <a:endParaRPr lang="es-PE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effectLst/>
                        </a:rPr>
                        <a:t>31.325</a:t>
                      </a:r>
                      <a:endParaRPr lang="es-PE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520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</a:rPr>
                        <a:t>EGRESOS</a:t>
                      </a:r>
                      <a:endParaRPr lang="es-PE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effectLst/>
                        </a:rPr>
                        <a:t>3.127  </a:t>
                      </a:r>
                      <a:endParaRPr lang="es-PE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effectLst/>
                        </a:rPr>
                        <a:t>1.592  </a:t>
                      </a:r>
                      <a:endParaRPr lang="es-PE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effectLst/>
                        </a:rPr>
                        <a:t>1.655  </a:t>
                      </a:r>
                      <a:endParaRPr lang="es-PE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</a:rPr>
                        <a:t>2.776  </a:t>
                      </a:r>
                      <a:endParaRPr lang="es-PE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</a:rPr>
                        <a:t>1.424  </a:t>
                      </a:r>
                      <a:endParaRPr lang="es-PE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</a:rPr>
                        <a:t>2.004  </a:t>
                      </a:r>
                      <a:endParaRPr lang="es-PE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effectLst/>
                        </a:rPr>
                        <a:t>3.251  </a:t>
                      </a:r>
                      <a:endParaRPr lang="es-PE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</a:rPr>
                        <a:t>4.164  </a:t>
                      </a:r>
                      <a:endParaRPr lang="es-PE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effectLst/>
                        </a:rPr>
                        <a:t>19.993  </a:t>
                      </a:r>
                      <a:endParaRPr lang="es-PE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520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 smtClean="0">
                          <a:effectLst/>
                        </a:rPr>
                        <a:t>COSTO/kg</a:t>
                      </a:r>
                      <a:endParaRPr lang="es-PE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effectLst/>
                        </a:rPr>
                        <a:t> </a:t>
                      </a:r>
                      <a:endParaRPr lang="es-PE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effectLst/>
                        </a:rPr>
                        <a:t> 63.68</a:t>
                      </a:r>
                      <a:endParaRPr lang="es-PE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effectLst/>
                        </a:rPr>
                        <a:t> 2.36</a:t>
                      </a:r>
                      <a:endParaRPr lang="es-PE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effectLst/>
                        </a:rPr>
                        <a:t> 1.73</a:t>
                      </a:r>
                      <a:endParaRPr lang="es-PE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effectLst/>
                        </a:rPr>
                        <a:t>0.47 </a:t>
                      </a:r>
                      <a:endParaRPr lang="es-PE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</a:rPr>
                        <a:t>0.40 </a:t>
                      </a:r>
                      <a:endParaRPr lang="es-PE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</a:rPr>
                        <a:t> 0.39</a:t>
                      </a:r>
                      <a:endParaRPr lang="es-PE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</a:rPr>
                        <a:t>0.347 </a:t>
                      </a:r>
                      <a:endParaRPr lang="es-PE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effectLst/>
                        </a:rPr>
                        <a:t> 0.638</a:t>
                      </a:r>
                      <a:endParaRPr lang="es-PE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520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b="1" dirty="0" smtClean="0">
                          <a:effectLst/>
                        </a:rPr>
                        <a:t>BENEFICIO</a:t>
                      </a:r>
                      <a:r>
                        <a:rPr lang="es-PE" sz="1800" b="1" baseline="0" dirty="0" smtClean="0">
                          <a:effectLst/>
                        </a:rPr>
                        <a:t> NETO</a:t>
                      </a:r>
                      <a:endParaRPr lang="es-PE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b="1" dirty="0" smtClean="0">
                          <a:effectLst/>
                        </a:rPr>
                        <a:t>-3127</a:t>
                      </a:r>
                      <a:endParaRPr lang="es-PE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b="1" dirty="0" smtClean="0">
                          <a:effectLst/>
                        </a:rPr>
                        <a:t>-1497</a:t>
                      </a:r>
                      <a:endParaRPr lang="es-PE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b="1" dirty="0" smtClean="0">
                          <a:effectLst/>
                        </a:rPr>
                        <a:t>-955</a:t>
                      </a:r>
                      <a:endParaRPr lang="es-PE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b="1" dirty="0" smtClean="0">
                          <a:effectLst/>
                        </a:rPr>
                        <a:t>-1176</a:t>
                      </a:r>
                      <a:endParaRPr lang="es-PE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b="1" dirty="0" smtClean="0">
                          <a:effectLst/>
                        </a:rPr>
                        <a:t>1576</a:t>
                      </a:r>
                      <a:endParaRPr lang="es-PE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b="1" dirty="0" smtClean="0">
                          <a:effectLst/>
                        </a:rPr>
                        <a:t>2996</a:t>
                      </a:r>
                      <a:endParaRPr lang="es-PE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b="1" dirty="0" smtClean="0">
                          <a:effectLst/>
                        </a:rPr>
                        <a:t>5749</a:t>
                      </a:r>
                      <a:endParaRPr lang="es-PE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b="1" dirty="0" smtClean="0">
                          <a:effectLst/>
                        </a:rPr>
                        <a:t>7836</a:t>
                      </a:r>
                      <a:endParaRPr lang="es-PE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52062">
                <a:tc>
                  <a:txBody>
                    <a:bodyPr/>
                    <a:lstStyle/>
                    <a:p>
                      <a:pPr algn="l" fontAlgn="b"/>
                      <a:r>
                        <a:rPr lang="es-PE" sz="1800" b="1" u="none" strike="noStrike" dirty="0">
                          <a:effectLst/>
                        </a:rPr>
                        <a:t>RENTABILIDAD</a:t>
                      </a:r>
                      <a:endParaRPr lang="es-PE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0.00</a:t>
                      </a:r>
                      <a:endParaRPr lang="es-PE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-1.60</a:t>
                      </a:r>
                      <a:endParaRPr lang="es-PE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-73.30</a:t>
                      </a:r>
                      <a:endParaRPr lang="es-PE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-136.05</a:t>
                      </a:r>
                      <a:endParaRPr lang="es-PE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800" b="1" u="none" strike="noStrike" dirty="0">
                          <a:effectLst/>
                        </a:rPr>
                        <a:t>190.36</a:t>
                      </a:r>
                      <a:endParaRPr lang="es-P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800" b="1" u="none" strike="noStrike" dirty="0">
                          <a:effectLst/>
                        </a:rPr>
                        <a:t>166.89</a:t>
                      </a:r>
                      <a:endParaRPr lang="es-P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800" b="1" u="none" strike="noStrike" dirty="0">
                          <a:effectLst/>
                        </a:rPr>
                        <a:t>156.55</a:t>
                      </a:r>
                      <a:endParaRPr lang="es-P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800" b="1" u="none" strike="noStrike" dirty="0">
                          <a:effectLst/>
                        </a:rPr>
                        <a:t>153.14</a:t>
                      </a:r>
                      <a:endParaRPr lang="es-P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115616" y="559713"/>
            <a:ext cx="763183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PE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FLUJO DE FONDOS PROYECTADOS     (Nuevos Soles/ha)</a:t>
            </a:r>
            <a:endParaRPr kumimoji="0" lang="es-PE" altLang="es-PE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altLang="es-PE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2 Marcador de número de diapositiva"/>
          <p:cNvSpPr txBox="1">
            <a:spLocks/>
          </p:cNvSpPr>
          <p:nvPr/>
        </p:nvSpPr>
        <p:spPr>
          <a:xfrm>
            <a:off x="8141096" y="6304235"/>
            <a:ext cx="967408" cy="553765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vert="horz" lIns="91440" tIns="45720" rIns="91440" bIns="45720" rtlCol="0" anchor="t"/>
          <a:lstStyle>
            <a:defPPr>
              <a:defRPr lang="es-PE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alpha val="6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5E96D2-50B5-480D-B47C-8954ECF30DDF}" type="slidenum">
              <a:rPr kumimoji="0" lang="es-PE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r>
              <a:rPr kumimoji="0" lang="es-P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/17</a:t>
            </a:r>
            <a:endParaRPr kumimoji="0" lang="es-P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13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1102914"/>
              </p:ext>
            </p:extLst>
          </p:nvPr>
        </p:nvGraphicFramePr>
        <p:xfrm>
          <a:off x="755576" y="476672"/>
          <a:ext cx="7488832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1581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Limitaciones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PE" dirty="0" smtClean="0"/>
              <a:t>Bajos rendimientos </a:t>
            </a:r>
            <a:r>
              <a:rPr lang="es-PE" sz="2200" dirty="0" smtClean="0"/>
              <a:t>(0.5 en vez de 5 t/ha a los 8 años)</a:t>
            </a:r>
          </a:p>
          <a:p>
            <a:r>
              <a:rPr lang="es-PE" dirty="0" smtClean="0"/>
              <a:t>Nutrición de la planta</a:t>
            </a:r>
          </a:p>
          <a:p>
            <a:r>
              <a:rPr lang="es-PE" dirty="0" smtClean="0"/>
              <a:t>Manejo de la copa</a:t>
            </a:r>
          </a:p>
          <a:p>
            <a:r>
              <a:rPr lang="es-PE" dirty="0" smtClean="0"/>
              <a:t>Insectos dañinos</a:t>
            </a:r>
          </a:p>
          <a:p>
            <a:r>
              <a:rPr lang="es-PE" dirty="0" smtClean="0"/>
              <a:t>Semilla superior</a:t>
            </a:r>
          </a:p>
          <a:p>
            <a:r>
              <a:rPr lang="es-PE" dirty="0" smtClean="0"/>
              <a:t>El mercado aun no se recupera</a:t>
            </a:r>
          </a:p>
          <a:p>
            <a:r>
              <a:rPr lang="es-PE" dirty="0" smtClean="0"/>
              <a:t>Pero tenemos poca oferta: 22 contenedores de 20 t en el 2007 (440 t de pulpa). Hasta el 2025 será posible 100 contenedores (2000 t de pulpa)?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97184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Que estamos haciendo en IIAP?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PE" dirty="0" smtClean="0"/>
              <a:t>Van  15 años de colección, selección de plantas y producción de semilla de calidad</a:t>
            </a:r>
          </a:p>
          <a:p>
            <a:r>
              <a:rPr lang="es-PE" dirty="0" smtClean="0"/>
              <a:t>Generamos tecnología para producción orgánica: propagación, viveros, podas, injertos, fertilización, MIP</a:t>
            </a:r>
          </a:p>
          <a:p>
            <a:r>
              <a:rPr lang="es-PE" dirty="0" smtClean="0"/>
              <a:t>Capacitamos (decisores, productores,  transferencistas, estudiantes, practicantes, tesistas)</a:t>
            </a:r>
          </a:p>
          <a:p>
            <a:r>
              <a:rPr lang="es-PE" dirty="0" smtClean="0"/>
              <a:t>Generamos opinión sobre estrategias de desarrollo en inter-</a:t>
            </a:r>
            <a:r>
              <a:rPr lang="es-PE" dirty="0" err="1" smtClean="0"/>
              <a:t>accion</a:t>
            </a:r>
            <a:r>
              <a:rPr lang="es-PE" dirty="0" smtClean="0"/>
              <a:t> institucional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17790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60040" y="-171400"/>
            <a:ext cx="7772400" cy="1470025"/>
          </a:xfrm>
        </p:spPr>
        <p:txBody>
          <a:bodyPr>
            <a:normAutofit/>
          </a:bodyPr>
          <a:lstStyle/>
          <a:p>
            <a:r>
              <a:rPr lang="es-PE" sz="4000" dirty="0" smtClean="0"/>
              <a:t>Planta adulta (5 años) en restinga</a:t>
            </a:r>
            <a:endParaRPr lang="es-PE" sz="40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96952"/>
            <a:ext cx="6400800" cy="1752600"/>
          </a:xfrm>
        </p:spPr>
        <p:txBody>
          <a:bodyPr>
            <a:normAutofit/>
          </a:bodyPr>
          <a:lstStyle/>
          <a:p>
            <a:r>
              <a:rPr lang="es-MX" sz="4400" dirty="0" err="1" smtClean="0"/>
              <a:t>Camu-camu</a:t>
            </a:r>
            <a:endParaRPr lang="es-PE" sz="4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86642"/>
            <a:ext cx="6624736" cy="496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2 Marcador de número de diapositiva"/>
          <p:cNvSpPr txBox="1">
            <a:spLocks/>
          </p:cNvSpPr>
          <p:nvPr/>
        </p:nvSpPr>
        <p:spPr>
          <a:xfrm>
            <a:off x="8244408" y="6259611"/>
            <a:ext cx="823392" cy="553765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vert="horz" lIns="91440" tIns="45720" rIns="91440" bIns="45720" rtlCol="0" anchor="t"/>
          <a:lstStyle>
            <a:defPPr>
              <a:defRPr lang="es-PE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alpha val="6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5E96D2-50B5-480D-B47C-8954ECF30DDF}" type="slidenum">
              <a:rPr kumimoji="0" lang="es-PE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r>
              <a:rPr kumimoji="0" lang="es-P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/17</a:t>
            </a:r>
            <a:endParaRPr kumimoji="0" lang="es-P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80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PE" dirty="0" smtClean="0"/>
              <a:t>Que </a:t>
            </a:r>
            <a:r>
              <a:rPr lang="es-PE" dirty="0" err="1" smtClean="0"/>
              <a:t>avizoramos..próximos</a:t>
            </a:r>
            <a:r>
              <a:rPr lang="es-PE" dirty="0" smtClean="0"/>
              <a:t> años 2021 y 2031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PE" dirty="0" smtClean="0"/>
              <a:t>Incrementar 5 veces el rendimiento</a:t>
            </a:r>
          </a:p>
          <a:p>
            <a:r>
              <a:rPr lang="es-PE" dirty="0" smtClean="0"/>
              <a:t>Controlar el acido ascórbico</a:t>
            </a:r>
          </a:p>
          <a:p>
            <a:r>
              <a:rPr lang="es-PE" dirty="0" smtClean="0"/>
              <a:t>Mejorar la base genética de las plantaciones</a:t>
            </a:r>
          </a:p>
          <a:p>
            <a:r>
              <a:rPr lang="es-PE" dirty="0" smtClean="0"/>
              <a:t>Recombinar caracteres</a:t>
            </a:r>
          </a:p>
          <a:p>
            <a:r>
              <a:rPr lang="es-PE" dirty="0" smtClean="0"/>
              <a:t>Injertos inter-</a:t>
            </a:r>
            <a:r>
              <a:rPr lang="es-PE" dirty="0" err="1" smtClean="0"/>
              <a:t>especificos</a:t>
            </a:r>
            <a:endParaRPr lang="es-PE" dirty="0" smtClean="0"/>
          </a:p>
          <a:p>
            <a:r>
              <a:rPr lang="es-PE" dirty="0" smtClean="0"/>
              <a:t>Productor mas capacitado y beneficiado</a:t>
            </a:r>
          </a:p>
          <a:p>
            <a:r>
              <a:rPr lang="es-PE" dirty="0" smtClean="0"/>
              <a:t>Consolidar la </a:t>
            </a:r>
            <a:r>
              <a:rPr lang="es-PE" dirty="0" err="1" smtClean="0"/>
              <a:t>produccion</a:t>
            </a:r>
            <a:r>
              <a:rPr lang="es-PE" dirty="0" smtClean="0"/>
              <a:t> </a:t>
            </a:r>
            <a:r>
              <a:rPr lang="es-PE" dirty="0" err="1" smtClean="0"/>
              <a:t>organica</a:t>
            </a:r>
            <a:r>
              <a:rPr lang="es-PE" dirty="0" smtClean="0"/>
              <a:t> familiar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78143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123728" y="332656"/>
            <a:ext cx="590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4800" dirty="0" smtClean="0"/>
              <a:t>Muchas gracias…</a:t>
            </a:r>
            <a:endParaRPr lang="es-PE" sz="4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415" y="1340768"/>
            <a:ext cx="6357937" cy="493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016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:\fotos\FOTOS MAYO-SET 2013\101MSDCF\DSC066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08504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341784"/>
            <a:ext cx="8229600" cy="1143000"/>
          </a:xfrm>
        </p:spPr>
        <p:txBody>
          <a:bodyPr>
            <a:normAutofit/>
          </a:bodyPr>
          <a:lstStyle/>
          <a:p>
            <a:r>
              <a:rPr lang="es-MX" sz="2800" dirty="0" smtClean="0">
                <a:solidFill>
                  <a:srgbClr val="07770C"/>
                </a:solidFill>
              </a:rPr>
              <a:t>PAISAJE AGROFORESTAL INUNDABLE</a:t>
            </a:r>
            <a:endParaRPr lang="es-PE" sz="2800" dirty="0">
              <a:solidFill>
                <a:srgbClr val="07770C"/>
              </a:solidFill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7C051-4C64-4684-8222-846899CA44AA}" type="slidenum">
              <a:rPr lang="es-PE" smtClean="0"/>
              <a:pPr/>
              <a:t>3</a:t>
            </a:fld>
            <a:endParaRPr lang="es-PE"/>
          </a:p>
        </p:txBody>
      </p:sp>
      <p:sp>
        <p:nvSpPr>
          <p:cNvPr id="5" name="2 Marcador de número de diapositiva"/>
          <p:cNvSpPr txBox="1">
            <a:spLocks/>
          </p:cNvSpPr>
          <p:nvPr/>
        </p:nvSpPr>
        <p:spPr>
          <a:xfrm>
            <a:off x="8069088" y="6304235"/>
            <a:ext cx="175949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s-PE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alpha val="6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35E96D2-50B5-480D-B47C-8954ECF30DDF}" type="slidenum">
              <a:rPr lang="es-PE" sz="2400" smtClean="0">
                <a:solidFill>
                  <a:prstClr val="white"/>
                </a:solidFill>
              </a:rPr>
              <a:pPr>
                <a:defRPr/>
              </a:pPr>
              <a:t>3</a:t>
            </a:fld>
            <a:r>
              <a:rPr lang="es-PE" sz="2400" smtClean="0">
                <a:solidFill>
                  <a:prstClr val="white"/>
                </a:solidFill>
              </a:rPr>
              <a:t>/68</a:t>
            </a:r>
            <a:endParaRPr lang="es-PE" sz="2400" dirty="0">
              <a:solidFill>
                <a:prstClr val="white"/>
              </a:solidFill>
            </a:endParaRPr>
          </a:p>
        </p:txBody>
      </p:sp>
      <p:sp>
        <p:nvSpPr>
          <p:cNvPr id="6" name="2 Marcador de número de diapositiva"/>
          <p:cNvSpPr txBox="1">
            <a:spLocks/>
          </p:cNvSpPr>
          <p:nvPr/>
        </p:nvSpPr>
        <p:spPr>
          <a:xfrm>
            <a:off x="8069088" y="6304235"/>
            <a:ext cx="967408" cy="553765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vert="horz" lIns="91440" tIns="45720" rIns="91440" bIns="45720" rtlCol="0" anchor="t"/>
          <a:lstStyle>
            <a:defPPr>
              <a:defRPr lang="es-PE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alpha val="6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35E96D2-50B5-480D-B47C-8954ECF30DDF}" type="slidenum">
              <a:rPr lang="es-PE" sz="2400" smtClean="0">
                <a:solidFill>
                  <a:prstClr val="black"/>
                </a:solidFill>
              </a:rPr>
              <a:pPr>
                <a:defRPr/>
              </a:pPr>
              <a:t>3</a:t>
            </a:fld>
            <a:r>
              <a:rPr lang="es-PE" sz="2400" dirty="0" smtClean="0">
                <a:solidFill>
                  <a:prstClr val="black"/>
                </a:solidFill>
              </a:rPr>
              <a:t>/17</a:t>
            </a:r>
            <a:endParaRPr lang="es-PE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19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9" b="25784"/>
          <a:stretch/>
        </p:blipFill>
        <p:spPr bwMode="auto">
          <a:xfrm>
            <a:off x="1979712" y="2060848"/>
            <a:ext cx="6408712" cy="4410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b="13725"/>
          <a:stretch/>
        </p:blipFill>
        <p:spPr bwMode="auto">
          <a:xfrm>
            <a:off x="301875" y="188640"/>
            <a:ext cx="3838077" cy="2598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716016" y="500479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PROCEDENCIA</a:t>
            </a:r>
            <a:r>
              <a:rPr lang="es-MX" sz="24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DO MATERIAL GENETICO </a:t>
            </a:r>
            <a:r>
              <a:rPr lang="es-MX" sz="24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ESTUDADO</a:t>
            </a:r>
            <a:endParaRPr lang="pt-BR" sz="2400" b="1" dirty="0">
              <a:solidFill>
                <a:schemeClr val="accent3">
                  <a:lumMod val="20000"/>
                  <a:lumOff val="80000"/>
                </a:schemeClr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2 Elipse"/>
          <p:cNvSpPr/>
          <p:nvPr/>
        </p:nvSpPr>
        <p:spPr>
          <a:xfrm>
            <a:off x="7380312" y="4581128"/>
            <a:ext cx="72008" cy="720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284984"/>
            <a:ext cx="96837" cy="9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507" y="4556299"/>
            <a:ext cx="96837" cy="9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06/06/2016</a:t>
            </a:r>
            <a:endParaRPr lang="pt-BR"/>
          </a:p>
        </p:txBody>
      </p:sp>
      <p:sp>
        <p:nvSpPr>
          <p:cNvPr id="12" name="21 Marcador de número de diapositiva"/>
          <p:cNvSpPr txBox="1">
            <a:spLocks/>
          </p:cNvSpPr>
          <p:nvPr/>
        </p:nvSpPr>
        <p:spPr>
          <a:xfrm>
            <a:off x="7956376" y="6525344"/>
            <a:ext cx="1080120" cy="365125"/>
          </a:xfrm>
          <a:prstGeom prst="rect">
            <a:avLst/>
          </a:prstGeom>
        </p:spPr>
        <p:txBody>
          <a:bodyPr vert="horz" lIns="0" rIns="0" anchor="b"/>
          <a:lstStyle>
            <a:defPPr>
              <a:defRPr lang="es-PE"/>
            </a:defPPr>
            <a:lvl1pPr marL="0" algn="r" defTabSz="914400" rtl="0" eaLnBrk="1" latinLnBrk="0" hangingPunct="1">
              <a:defRPr kumimoji="0" sz="1200" kern="1200">
                <a:solidFill>
                  <a:schemeClr val="tx1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BC6D85-DB54-4CD8-9854-131564A84C09}" type="slidenum">
              <a:rPr lang="pt-BR" sz="1800" smtClean="0">
                <a:solidFill>
                  <a:schemeClr val="tx1"/>
                </a:solidFill>
                <a:latin typeface="Comic Sans MS" panose="030F0702030302020204" pitchFamily="66" charset="0"/>
              </a:rPr>
              <a:pPr/>
              <a:t>4</a:t>
            </a:fld>
            <a:r>
              <a:rPr lang="pt-BR" sz="1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/55</a:t>
            </a:r>
            <a:endParaRPr lang="pt-BR" sz="1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56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2008"/>
            <a:ext cx="9001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3563888" y="2976041"/>
            <a:ext cx="2016224" cy="3693319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8064A2">
                    <a:lumMod val="20000"/>
                    <a:lumOff val="80000"/>
                  </a:srgbClr>
                </a:solidFill>
              </a:rPr>
              <a:t>IDEOTIPO</a:t>
            </a:r>
          </a:p>
          <a:p>
            <a:r>
              <a:rPr lang="es-MX" u="sng" dirty="0">
                <a:solidFill>
                  <a:srgbClr val="8064A2">
                    <a:lumMod val="20000"/>
                    <a:lumOff val="80000"/>
                  </a:srgbClr>
                </a:solidFill>
              </a:rPr>
              <a:t>Rendimiento</a:t>
            </a:r>
            <a:r>
              <a:rPr lang="es-MX" dirty="0">
                <a:solidFill>
                  <a:srgbClr val="8064A2">
                    <a:lumMod val="20000"/>
                    <a:lumOff val="80000"/>
                  </a:srgbClr>
                </a:solidFill>
              </a:rPr>
              <a:t>: ≥14kg a los 6 </a:t>
            </a:r>
            <a:r>
              <a:rPr lang="es-MX" dirty="0" smtClean="0">
                <a:solidFill>
                  <a:srgbClr val="8064A2">
                    <a:lumMod val="20000"/>
                    <a:lumOff val="80000"/>
                  </a:srgbClr>
                </a:solidFill>
              </a:rPr>
              <a:t>anos</a:t>
            </a:r>
            <a:endParaRPr lang="es-MX" dirty="0">
              <a:solidFill>
                <a:srgbClr val="8064A2">
                  <a:lumMod val="20000"/>
                  <a:lumOff val="80000"/>
                </a:srgbClr>
              </a:solidFill>
            </a:endParaRPr>
          </a:p>
          <a:p>
            <a:r>
              <a:rPr lang="es-MX" dirty="0">
                <a:solidFill>
                  <a:srgbClr val="8064A2">
                    <a:lumMod val="20000"/>
                    <a:lumOff val="80000"/>
                  </a:srgbClr>
                </a:solidFill>
              </a:rPr>
              <a:t>-Peso de fruto:</a:t>
            </a:r>
          </a:p>
          <a:p>
            <a:r>
              <a:rPr lang="es-MX" dirty="0">
                <a:solidFill>
                  <a:srgbClr val="8064A2">
                    <a:lumMod val="20000"/>
                    <a:lumOff val="80000"/>
                  </a:srgbClr>
                </a:solidFill>
              </a:rPr>
              <a:t>≥10 g</a:t>
            </a:r>
          </a:p>
          <a:p>
            <a:r>
              <a:rPr lang="es-MX" u="sng" dirty="0">
                <a:solidFill>
                  <a:srgbClr val="8064A2">
                    <a:lumMod val="20000"/>
                    <a:lumOff val="80000"/>
                  </a:srgbClr>
                </a:solidFill>
              </a:rPr>
              <a:t>Acido Ascórbico:</a:t>
            </a:r>
          </a:p>
          <a:p>
            <a:r>
              <a:rPr lang="es-MX" dirty="0">
                <a:solidFill>
                  <a:srgbClr val="8064A2">
                    <a:lumMod val="20000"/>
                    <a:lumOff val="80000"/>
                  </a:srgbClr>
                </a:solidFill>
              </a:rPr>
              <a:t>≥2000 mg/100g</a:t>
            </a:r>
          </a:p>
          <a:p>
            <a:r>
              <a:rPr lang="es-MX" u="sng" dirty="0">
                <a:solidFill>
                  <a:srgbClr val="8064A2">
                    <a:lumMod val="20000"/>
                    <a:lumOff val="80000"/>
                  </a:srgbClr>
                </a:solidFill>
              </a:rPr>
              <a:t>Precocidad:</a:t>
            </a:r>
          </a:p>
          <a:p>
            <a:r>
              <a:rPr lang="es-MX" dirty="0">
                <a:solidFill>
                  <a:srgbClr val="8064A2">
                    <a:lumMod val="20000"/>
                    <a:lumOff val="80000"/>
                  </a:srgbClr>
                </a:solidFill>
              </a:rPr>
              <a:t>Inicio 3 </a:t>
            </a:r>
            <a:r>
              <a:rPr lang="es-MX" dirty="0" smtClean="0">
                <a:solidFill>
                  <a:srgbClr val="8064A2">
                    <a:lumMod val="20000"/>
                    <a:lumOff val="80000"/>
                  </a:srgbClr>
                </a:solidFill>
              </a:rPr>
              <a:t>anos</a:t>
            </a:r>
            <a:endParaRPr lang="es-MX" dirty="0">
              <a:solidFill>
                <a:srgbClr val="8064A2">
                  <a:lumMod val="20000"/>
                  <a:lumOff val="80000"/>
                </a:srgbClr>
              </a:solidFill>
            </a:endParaRPr>
          </a:p>
          <a:p>
            <a:r>
              <a:rPr lang="es-MX" u="sng" dirty="0" err="1">
                <a:solidFill>
                  <a:srgbClr val="8064A2">
                    <a:lumMod val="20000"/>
                    <a:lumOff val="80000"/>
                  </a:srgbClr>
                </a:solidFill>
              </a:rPr>
              <a:t>Conotrachelus</a:t>
            </a:r>
            <a:r>
              <a:rPr lang="es-MX" u="sng" dirty="0">
                <a:solidFill>
                  <a:srgbClr val="8064A2">
                    <a:lumMod val="20000"/>
                    <a:lumOff val="80000"/>
                  </a:srgbClr>
                </a:solidFill>
              </a:rPr>
              <a:t>:</a:t>
            </a:r>
          </a:p>
          <a:p>
            <a:r>
              <a:rPr lang="es-MX" dirty="0">
                <a:solidFill>
                  <a:srgbClr val="8064A2">
                    <a:lumMod val="20000"/>
                    <a:lumOff val="80000"/>
                  </a:srgbClr>
                </a:solidFill>
              </a:rPr>
              <a:t>&lt; 5% de ataque</a:t>
            </a:r>
          </a:p>
          <a:p>
            <a:r>
              <a:rPr lang="es-MX" u="sng" dirty="0" err="1">
                <a:solidFill>
                  <a:srgbClr val="8064A2">
                    <a:lumMod val="20000"/>
                    <a:lumOff val="80000"/>
                  </a:srgbClr>
                </a:solidFill>
              </a:rPr>
              <a:t>Tuthillia</a:t>
            </a:r>
            <a:r>
              <a:rPr lang="es-MX" u="sng" dirty="0">
                <a:solidFill>
                  <a:srgbClr val="8064A2">
                    <a:lumMod val="20000"/>
                    <a:lumOff val="80000"/>
                  </a:srgbClr>
                </a:solidFill>
              </a:rPr>
              <a:t>:</a:t>
            </a:r>
          </a:p>
          <a:p>
            <a:r>
              <a:rPr lang="es-MX" dirty="0">
                <a:solidFill>
                  <a:srgbClr val="8064A2">
                    <a:lumMod val="20000"/>
                    <a:lumOff val="80000"/>
                  </a:srgbClr>
                </a:solidFill>
              </a:rPr>
              <a:t>&lt;2.5% ataque</a:t>
            </a:r>
            <a:endParaRPr lang="es-PE" dirty="0">
              <a:solidFill>
                <a:srgbClr val="8064A2">
                  <a:lumMod val="20000"/>
                  <a:lumOff val="80000"/>
                </a:srgbClr>
              </a:solidFill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145013"/>
              </p:ext>
            </p:extLst>
          </p:nvPr>
        </p:nvGraphicFramePr>
        <p:xfrm>
          <a:off x="161624" y="3443455"/>
          <a:ext cx="3186240" cy="1569721"/>
        </p:xfrm>
        <a:graphic>
          <a:graphicData uri="http://schemas.openxmlformats.org/drawingml/2006/table">
            <a:tbl>
              <a:tblPr/>
              <a:tblGrid>
                <a:gridCol w="796560"/>
                <a:gridCol w="796560"/>
                <a:gridCol w="796560"/>
                <a:gridCol w="796560"/>
              </a:tblGrid>
              <a:tr h="428106">
                <a:tc gridSpan="4">
                  <a:txBody>
                    <a:bodyPr/>
                    <a:lstStyle/>
                    <a:p>
                      <a:pPr algn="l" fontAlgn="b"/>
                      <a:r>
                        <a:rPr lang="es-PE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 </a:t>
                      </a:r>
                      <a:r>
                        <a:rPr lang="es-PE" sz="2000" b="1" i="0" u="none" strike="noStrike" dirty="0" smtClean="0">
                          <a:solidFill>
                            <a:srgbClr val="CCFF66"/>
                          </a:solidFill>
                          <a:latin typeface="Calibri"/>
                        </a:rPr>
                        <a:t>ACIDO ASCORBICO</a:t>
                      </a:r>
                      <a:r>
                        <a:rPr lang="es-PE" sz="2000" b="1" i="0" u="none" strike="noStrike" dirty="0">
                          <a:solidFill>
                            <a:srgbClr val="CCFF66"/>
                          </a:solidFill>
                          <a:latin typeface="Calibri"/>
                        </a:rPr>
                        <a:t> </a:t>
                      </a:r>
                      <a:r>
                        <a:rPr lang="es-PE" sz="2000" b="1" i="0" u="none" strike="noStrike" dirty="0" smtClean="0">
                          <a:solidFill>
                            <a:srgbClr val="CCFF66"/>
                          </a:solidFill>
                          <a:latin typeface="Calibri"/>
                        </a:rPr>
                        <a:t>  </a:t>
                      </a:r>
                      <a:r>
                        <a:rPr lang="es-PE" sz="1400" b="1" i="0" u="none" strike="noStrike" dirty="0" smtClean="0">
                          <a:solidFill>
                            <a:srgbClr val="CCFF66"/>
                          </a:solidFill>
                          <a:latin typeface="Calibri"/>
                        </a:rPr>
                        <a:t> mg/100g</a:t>
                      </a:r>
                      <a:endParaRPr lang="es-PE" sz="1400" b="1" i="0" u="none" strike="noStrike" dirty="0">
                        <a:solidFill>
                          <a:srgbClr val="CCFF66"/>
                        </a:solidFill>
                        <a:latin typeface="Calibri"/>
                      </a:endParaRPr>
                    </a:p>
                  </a:txBody>
                  <a:tcPr marL="6400" marR="6400" marT="6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323"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PC0302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Putumayo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Cedro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2513.35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28323"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NY0413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Napo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Yuracyacu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2259.89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28323"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PC0430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Putumayo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Cedro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2249.00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28323"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PC0120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Putumayo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Cedro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2201.00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28323"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PC0214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Putumayo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Cedro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2200.00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352582"/>
              </p:ext>
            </p:extLst>
          </p:nvPr>
        </p:nvGraphicFramePr>
        <p:xfrm>
          <a:off x="161624" y="1595431"/>
          <a:ext cx="3186240" cy="1689553"/>
        </p:xfrm>
        <a:graphic>
          <a:graphicData uri="http://schemas.openxmlformats.org/drawingml/2006/table">
            <a:tbl>
              <a:tblPr/>
              <a:tblGrid>
                <a:gridCol w="796560"/>
                <a:gridCol w="796560"/>
                <a:gridCol w="796560"/>
                <a:gridCol w="796560"/>
              </a:tblGrid>
              <a:tr h="442418">
                <a:tc gridSpan="4">
                  <a:txBody>
                    <a:bodyPr/>
                    <a:lstStyle/>
                    <a:p>
                      <a:pPr algn="l" fontAlgn="b"/>
                      <a:r>
                        <a:rPr lang="es-PE" sz="2000" b="1" i="0" u="none" strike="noStrike" dirty="0" smtClean="0">
                          <a:solidFill>
                            <a:srgbClr val="C00000"/>
                          </a:solidFill>
                          <a:latin typeface="Calibri"/>
                        </a:rPr>
                        <a:t>    </a:t>
                      </a:r>
                      <a:r>
                        <a:rPr lang="es-PE" sz="2000" b="1" i="0" u="none" strike="noStrike" dirty="0" smtClean="0">
                          <a:solidFill>
                            <a:srgbClr val="FF4FFF"/>
                          </a:solidFill>
                          <a:latin typeface="Calibri"/>
                        </a:rPr>
                        <a:t>PESO</a:t>
                      </a:r>
                      <a:r>
                        <a:rPr lang="es-PE" sz="2000" b="1" i="0" u="none" strike="noStrike" baseline="0" dirty="0" smtClean="0">
                          <a:solidFill>
                            <a:srgbClr val="FF4FFF"/>
                          </a:solidFill>
                          <a:latin typeface="Calibri"/>
                        </a:rPr>
                        <a:t> DE FRUTO           </a:t>
                      </a:r>
                      <a:r>
                        <a:rPr lang="es-PE" sz="1600" b="0" i="0" u="none" strike="noStrike" baseline="0" dirty="0" smtClean="0">
                          <a:solidFill>
                            <a:srgbClr val="FF4FFF"/>
                          </a:solidFill>
                          <a:latin typeface="Calibri"/>
                        </a:rPr>
                        <a:t>g/</a:t>
                      </a:r>
                      <a:r>
                        <a:rPr lang="es-PE" sz="1600" b="0" i="0" u="none" strike="noStrike" baseline="0" dirty="0" err="1" smtClean="0">
                          <a:solidFill>
                            <a:srgbClr val="FF4FFF"/>
                          </a:solidFill>
                          <a:latin typeface="Calibri"/>
                        </a:rPr>
                        <a:t>fr</a:t>
                      </a:r>
                      <a:endParaRPr lang="es-PE" sz="1600" b="0" i="0" u="none" strike="noStrike" dirty="0">
                        <a:solidFill>
                          <a:srgbClr val="FF4FFF"/>
                        </a:solidFill>
                        <a:latin typeface="Calibri"/>
                      </a:endParaRPr>
                    </a:p>
                  </a:txBody>
                  <a:tcPr marL="6400" marR="6400" marT="6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427"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CU0812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Curaray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Urco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14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49427"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PC0129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Putumayo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Cedro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49427"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PC0310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Putymayo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Cedro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49427"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PC0429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Putumayo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Cedro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  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49427"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Pc0511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Putumayo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Coto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   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896681"/>
              </p:ext>
            </p:extLst>
          </p:nvPr>
        </p:nvGraphicFramePr>
        <p:xfrm>
          <a:off x="179511" y="5268144"/>
          <a:ext cx="3168353" cy="1401216"/>
        </p:xfrm>
        <a:graphic>
          <a:graphicData uri="http://schemas.openxmlformats.org/drawingml/2006/table">
            <a:tbl>
              <a:tblPr/>
              <a:tblGrid>
                <a:gridCol w="819642"/>
                <a:gridCol w="819638"/>
                <a:gridCol w="819638"/>
                <a:gridCol w="709435"/>
              </a:tblGrid>
              <a:tr h="302416">
                <a:tc gridSpan="4">
                  <a:txBody>
                    <a:bodyPr/>
                    <a:lstStyle/>
                    <a:p>
                      <a:pPr algn="l" fontAlgn="b"/>
                      <a:r>
                        <a:rPr lang="es-PE" sz="1800" b="1" i="0" u="none" strike="noStrike" dirty="0" smtClean="0">
                          <a:solidFill>
                            <a:srgbClr val="0C08C4"/>
                          </a:solidFill>
                          <a:latin typeface="Calibri"/>
                        </a:rPr>
                        <a:t>   </a:t>
                      </a:r>
                      <a:r>
                        <a:rPr lang="es-PE" sz="1800" b="1" i="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Calibri"/>
                        </a:rPr>
                        <a:t>RENDIMIENTO  FRUTA   </a:t>
                      </a:r>
                      <a:r>
                        <a:rPr lang="es-PE" sz="1400" b="0" i="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Calibri"/>
                        </a:rPr>
                        <a:t>kg/6°ano</a:t>
                      </a:r>
                      <a:r>
                        <a:rPr lang="es-PE" sz="1800" b="0" i="0" u="none" strike="noStrike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libri"/>
                        </a:rPr>
                        <a:t>     </a:t>
                      </a:r>
                      <a:r>
                        <a:rPr lang="es-PE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                                               </a:t>
                      </a:r>
                      <a:endParaRPr lang="es-PE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420"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NN0119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Napo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Nuñez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17.6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05420"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NY0518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Napo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Yuracyacu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16.2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05420"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NY0522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Napo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Yuracyacu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16.0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05420"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NY0805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Napo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Yuracyacu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14.5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0542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Pc0504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Putumayo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Coto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14.0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085240"/>
              </p:ext>
            </p:extLst>
          </p:nvPr>
        </p:nvGraphicFramePr>
        <p:xfrm>
          <a:off x="5796137" y="1600969"/>
          <a:ext cx="3168351" cy="1467991"/>
        </p:xfrm>
        <a:graphic>
          <a:graphicData uri="http://schemas.openxmlformats.org/drawingml/2006/table">
            <a:tbl>
              <a:tblPr/>
              <a:tblGrid>
                <a:gridCol w="820623"/>
                <a:gridCol w="820619"/>
                <a:gridCol w="820619"/>
                <a:gridCol w="706490"/>
              </a:tblGrid>
              <a:tr h="369191">
                <a:tc gridSpan="4">
                  <a:txBody>
                    <a:bodyPr/>
                    <a:lstStyle/>
                    <a:p>
                      <a:pPr algn="l" fontAlgn="b"/>
                      <a:r>
                        <a:rPr lang="es-PE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</a:t>
                      </a:r>
                      <a:r>
                        <a:rPr lang="es-PE" sz="20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/>
                        </a:rPr>
                        <a:t>PRECOCIDAD </a:t>
                      </a:r>
                      <a:r>
                        <a:rPr lang="es-PE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 </a:t>
                      </a:r>
                      <a:r>
                        <a:rPr lang="es-PE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     </a:t>
                      </a:r>
                      <a:r>
                        <a:rPr lang="es-PE" sz="1200" b="0" i="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Calibri"/>
                        </a:rPr>
                        <a:t>                  Kg/3°ano</a:t>
                      </a:r>
                      <a:endParaRPr lang="es-PE" sz="12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libri"/>
                      </a:endParaRPr>
                    </a:p>
                  </a:txBody>
                  <a:tcPr marL="6400" marR="6400" marT="6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696"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21-12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CESM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n.d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79"/>
                    </a:solidFill>
                  </a:tcPr>
                </a:tc>
              </a:tr>
              <a:tr h="196901"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26-01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CESM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n.d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79"/>
                    </a:solidFill>
                  </a:tcPr>
                </a:tc>
              </a:tr>
              <a:tr h="196901"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114-8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Itaya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Pelejo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79"/>
                    </a:solidFill>
                  </a:tcPr>
                </a:tc>
              </a:tr>
              <a:tr h="196901"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210-11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Napo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Nuñez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0.53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79"/>
                    </a:solidFill>
                  </a:tcPr>
                </a:tc>
              </a:tr>
              <a:tr h="196901"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211-12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Curaray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Tostado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7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1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516126"/>
              </p:ext>
            </p:extLst>
          </p:nvPr>
        </p:nvGraphicFramePr>
        <p:xfrm>
          <a:off x="5796136" y="3276280"/>
          <a:ext cx="3168353" cy="146754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784945"/>
                <a:gridCol w="784940"/>
                <a:gridCol w="784940"/>
                <a:gridCol w="813528"/>
              </a:tblGrid>
              <a:tr h="368744">
                <a:tc gridSpan="4">
                  <a:txBody>
                    <a:bodyPr/>
                    <a:lstStyle/>
                    <a:p>
                      <a:pPr algn="l" fontAlgn="b"/>
                      <a:r>
                        <a:rPr lang="es-PE" sz="1200" u="none" strike="noStrike" dirty="0" smtClean="0"/>
                        <a:t> </a:t>
                      </a:r>
                      <a:r>
                        <a:rPr lang="es-PE" sz="2000" b="1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GORGOJO DEL FRUTO</a:t>
                      </a:r>
                      <a:r>
                        <a:rPr lang="es-PE" sz="1400" u="none" strike="noStrike" dirty="0" smtClean="0">
                          <a:latin typeface="+mj-lt"/>
                        </a:rPr>
                        <a:t> % ataque</a:t>
                      </a:r>
                      <a:r>
                        <a:rPr lang="es-PE" sz="2000" u="none" strike="noStrike" dirty="0" smtClean="0">
                          <a:latin typeface="+mj-lt"/>
                        </a:rPr>
                        <a:t>                     </a:t>
                      </a:r>
                      <a:r>
                        <a:rPr lang="es-PE" sz="1200" u="none" strike="noStrike" dirty="0" smtClean="0"/>
                        <a:t>                                                </a:t>
                      </a:r>
                      <a:r>
                        <a:rPr lang="es-PE" sz="1200" u="none" strike="noStrike" baseline="0" dirty="0" smtClean="0"/>
                        <a:t>   </a:t>
                      </a:r>
                      <a:r>
                        <a:rPr lang="es-PE" sz="1200" u="none" strike="noStrike" dirty="0" smtClean="0"/>
                        <a:t>                </a:t>
                      </a:r>
                      <a:r>
                        <a:rPr lang="es-PE" sz="12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                    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546"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u="none" strike="noStrike" dirty="0" smtClean="0"/>
                        <a:t>51-2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CESM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9-6 (06/25)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u="none" strike="noStrike" dirty="0" smtClean="0"/>
                        <a:t>0.00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/>
                </a:tc>
              </a:tr>
              <a:tr h="208546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 smtClean="0"/>
                        <a:t>164-3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Curaray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Urco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u="none" strike="noStrike" dirty="0" smtClean="0"/>
                        <a:t>1.89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/>
                </a:tc>
              </a:tr>
              <a:tr h="208546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 smtClean="0"/>
                        <a:t>220-10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Napoi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Nuñez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 smtClean="0"/>
                        <a:t>2.17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/>
                </a:tc>
              </a:tr>
              <a:tr h="208546"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u="none" strike="noStrike" dirty="0" smtClean="0"/>
                        <a:t>10-12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CESM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n.d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u="none" strike="noStrike" dirty="0" smtClean="0"/>
                        <a:t>2.27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/>
                </a:tc>
              </a:tr>
              <a:tr h="208546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 smtClean="0"/>
                        <a:t>98-1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Curaray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Urco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 smtClean="0"/>
                        <a:t>2.44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/>
                </a:tc>
              </a:tr>
            </a:tbl>
          </a:graphicData>
        </a:graphic>
      </p:graphicFrame>
      <p:graphicFrame>
        <p:nvGraphicFramePr>
          <p:cNvPr id="13" name="1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567146"/>
              </p:ext>
            </p:extLst>
          </p:nvPr>
        </p:nvGraphicFramePr>
        <p:xfrm>
          <a:off x="5796136" y="5085184"/>
          <a:ext cx="3168350" cy="1580108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784944"/>
                <a:gridCol w="784939"/>
                <a:gridCol w="784939"/>
                <a:gridCol w="813528"/>
              </a:tblGrid>
              <a:tr h="469028">
                <a:tc gridSpan="4">
                  <a:txBody>
                    <a:bodyPr/>
                    <a:lstStyle/>
                    <a:p>
                      <a:pPr algn="l" fontAlgn="b"/>
                      <a:r>
                        <a:rPr lang="es-PE" sz="1200" u="none" strike="noStrike" dirty="0" smtClean="0"/>
                        <a:t> </a:t>
                      </a:r>
                      <a:r>
                        <a:rPr lang="es-PE" sz="2000" b="1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TUTHILLIA                      </a:t>
                      </a:r>
                      <a:r>
                        <a:rPr lang="es-PE" sz="1400" b="1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% ataque</a:t>
                      </a:r>
                      <a:r>
                        <a:rPr lang="es-PE" sz="2000" b="1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PE" sz="12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                                                                                                                                                                                                      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PE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0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 smtClean="0"/>
                        <a:t>Clon 48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300" u="none" strike="noStrike" dirty="0" smtClean="0"/>
                        <a:t>Putumayo</a:t>
                      </a:r>
                      <a:endParaRPr lang="es-PE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 smtClean="0"/>
                        <a:t>Molano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 smtClean="0"/>
                        <a:t>0.00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/>
                </a:tc>
              </a:tr>
              <a:tr h="21200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 smtClean="0"/>
                        <a:t>15-02-05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 smtClean="0"/>
                        <a:t>Nanay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Yuto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 smtClean="0"/>
                        <a:t>0.00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/>
                </a:tc>
              </a:tr>
              <a:tr h="21200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 smtClean="0"/>
                        <a:t>15-14-07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 smtClean="0"/>
                        <a:t>Nanay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Yuto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 smtClean="0"/>
                        <a:t>0.70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/>
                </a:tc>
              </a:tr>
              <a:tr h="21200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 smtClean="0"/>
                        <a:t>15-06-09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 smtClean="0"/>
                        <a:t>Nanay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Yuto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 smtClean="0"/>
                        <a:t>1.55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/>
                </a:tc>
              </a:tr>
              <a:tr h="21200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 smtClean="0"/>
                        <a:t>Clon 29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 smtClean="0"/>
                        <a:t>Nanay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 smtClean="0"/>
                        <a:t>Morona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 smtClean="0"/>
                        <a:t>2.03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0" marR="6400" marT="6400" marB="0" anchor="b"/>
                </a:tc>
              </a:tr>
            </a:tbl>
          </a:graphicData>
        </a:graphic>
      </p:graphicFrame>
      <p:sp>
        <p:nvSpPr>
          <p:cNvPr id="11" name="10 Rectángulo"/>
          <p:cNvSpPr/>
          <p:nvPr/>
        </p:nvSpPr>
        <p:spPr>
          <a:xfrm>
            <a:off x="683568" y="116632"/>
            <a:ext cx="8064896" cy="8640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s-ES" sz="40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C0504D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Camu-camu</a:t>
            </a:r>
            <a:r>
              <a:rPr lang="es-ES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C0504D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: </a:t>
            </a:r>
            <a:r>
              <a:rPr lang="es-ES" sz="4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C0504D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30 </a:t>
            </a:r>
            <a:r>
              <a:rPr lang="es-ES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C0504D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PLANTAS Superiores </a:t>
            </a:r>
          </a:p>
          <a:p>
            <a:pPr algn="ctr"/>
            <a:r>
              <a:rPr lang="es-E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15 </a:t>
            </a:r>
            <a:r>
              <a:rPr lang="es-E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anos </a:t>
            </a:r>
            <a:r>
              <a:rPr lang="es-E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de </a:t>
            </a:r>
            <a:r>
              <a:rPr lang="pt-BR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seleção</a:t>
            </a:r>
            <a:r>
              <a:rPr lang="es-E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 (2001-2015</a:t>
            </a:r>
            <a:r>
              <a:rPr lang="es-E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06/06/2016</a:t>
            </a:r>
            <a:endParaRPr lang="pt-B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6D85-DB54-4CD8-9854-131564A84C09}" type="slidenum">
              <a:rPr lang="pt-BR" smtClean="0"/>
              <a:t>5</a:t>
            </a:fld>
            <a:endParaRPr lang="pt-BR"/>
          </a:p>
        </p:txBody>
      </p:sp>
      <p:sp>
        <p:nvSpPr>
          <p:cNvPr id="15" name="21 Marcador de número de diapositiva"/>
          <p:cNvSpPr txBox="1">
            <a:spLocks/>
          </p:cNvSpPr>
          <p:nvPr/>
        </p:nvSpPr>
        <p:spPr>
          <a:xfrm>
            <a:off x="7956376" y="6592267"/>
            <a:ext cx="1080120" cy="365125"/>
          </a:xfrm>
          <a:prstGeom prst="rect">
            <a:avLst/>
          </a:prstGeom>
        </p:spPr>
        <p:txBody>
          <a:bodyPr vert="horz" lIns="0" rIns="0" anchor="b"/>
          <a:lstStyle>
            <a:defPPr>
              <a:defRPr lang="es-PE"/>
            </a:defPPr>
            <a:lvl1pPr marL="0" algn="r" defTabSz="914400" rtl="0" eaLnBrk="1" latinLnBrk="0" hangingPunct="1">
              <a:defRPr kumimoji="0" sz="1200" kern="1200">
                <a:solidFill>
                  <a:schemeClr val="tx1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BC6D85-DB54-4CD8-9854-131564A84C09}" type="slidenum">
              <a:rPr lang="pt-BR" sz="1800" smtClean="0">
                <a:solidFill>
                  <a:schemeClr val="tx1"/>
                </a:solidFill>
                <a:latin typeface="Comic Sans MS" panose="030F0702030302020204" pitchFamily="66" charset="0"/>
              </a:rPr>
              <a:pPr/>
              <a:t>5</a:t>
            </a:fld>
            <a:r>
              <a:rPr lang="pt-BR" sz="1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/55</a:t>
            </a:r>
            <a:endParaRPr lang="pt-BR" sz="1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04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874736"/>
              </p:ext>
            </p:extLst>
          </p:nvPr>
        </p:nvGraphicFramePr>
        <p:xfrm>
          <a:off x="323528" y="1412776"/>
          <a:ext cx="4320480" cy="496468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86149"/>
                <a:gridCol w="1942243"/>
                <a:gridCol w="792088"/>
              </a:tblGrid>
              <a:tr h="484495"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 smtClean="0">
                          <a:latin typeface="Comic Sans MS" panose="030F0702030302020204" pitchFamily="66" charset="0"/>
                        </a:rPr>
                        <a:t>Caráter  1</a:t>
                      </a:r>
                      <a:endParaRPr lang="pt-BR" sz="1600" b="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600" b="0" dirty="0" smtClean="0">
                          <a:latin typeface="Comic Sans MS" panose="030F0702030302020204" pitchFamily="66" charset="0"/>
                        </a:rPr>
                        <a:t>Caráter 2</a:t>
                      </a:r>
                      <a:endParaRPr lang="pt-BR" sz="1600" b="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 smtClean="0">
                          <a:latin typeface="Comic Sans MS" panose="030F0702030302020204" pitchFamily="66" charset="0"/>
                        </a:rPr>
                        <a:t>r</a:t>
                      </a:r>
                      <a:r>
                        <a:rPr lang="pt-BR" sz="1600" b="0" baseline="30000" dirty="0" smtClean="0">
                          <a:latin typeface="Comic Sans MS" panose="030F0702030302020204" pitchFamily="66" charset="0"/>
                        </a:rPr>
                        <a:t>2</a:t>
                      </a:r>
                      <a:endParaRPr lang="pt-BR" sz="1600" b="0" baseline="30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89796">
                <a:tc rowSpan="5">
                  <a:txBody>
                    <a:bodyPr/>
                    <a:lstStyle/>
                    <a:p>
                      <a:pPr algn="l"/>
                      <a:r>
                        <a:rPr lang="pt-BR" sz="1400" dirty="0" smtClean="0">
                          <a:latin typeface="Comic Sans MS" panose="030F0702030302020204" pitchFamily="66" charset="0"/>
                        </a:rPr>
                        <a:t>Produtividade</a:t>
                      </a:r>
                      <a:endParaRPr lang="pt-BR" sz="14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400" dirty="0" smtClean="0">
                          <a:latin typeface="Comic Sans MS" panose="030F0702030302020204" pitchFamily="66" charset="0"/>
                        </a:rPr>
                        <a:t>Altura de</a:t>
                      </a:r>
                      <a:r>
                        <a:rPr lang="pt-BR" sz="1400" baseline="0" dirty="0" smtClean="0">
                          <a:latin typeface="Comic Sans MS" panose="030F0702030302020204" pitchFamily="66" charset="0"/>
                        </a:rPr>
                        <a:t> planta</a:t>
                      </a:r>
                      <a:endParaRPr lang="pt-BR" sz="14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 smtClean="0">
                          <a:latin typeface="Comic Sans MS" panose="030F0702030302020204" pitchFamily="66" charset="0"/>
                        </a:rPr>
                        <a:t>0,142*                        0,62**   </a:t>
                      </a:r>
                      <a:endParaRPr lang="pt-BR" sz="11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277391">
                <a:tc vMerge="1">
                  <a:txBody>
                    <a:bodyPr/>
                    <a:lstStyle/>
                    <a:p>
                      <a:pPr algn="ctr"/>
                      <a:endParaRPr lang="pt-B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400" dirty="0" smtClean="0">
                          <a:latin typeface="Comic Sans MS" panose="030F0702030302020204" pitchFamily="66" charset="0"/>
                        </a:rPr>
                        <a:t>Diâmetro de copa</a:t>
                      </a:r>
                      <a:endParaRPr lang="pt-BR" sz="14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 smtClean="0">
                          <a:latin typeface="Comic Sans MS" panose="030F0702030302020204" pitchFamily="66" charset="0"/>
                        </a:rPr>
                        <a:t>0,247**  0,73 **</a:t>
                      </a:r>
                      <a:endParaRPr lang="pt-BR" sz="11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277391">
                <a:tc vMerge="1">
                  <a:txBody>
                    <a:bodyPr/>
                    <a:lstStyle/>
                    <a:p>
                      <a:pPr algn="ctr"/>
                      <a:endParaRPr lang="pt-B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400" dirty="0" smtClean="0">
                          <a:latin typeface="Comic Sans MS" panose="030F0702030302020204" pitchFamily="66" charset="0"/>
                        </a:rPr>
                        <a:t>Comprimento</a:t>
                      </a:r>
                      <a:r>
                        <a:rPr lang="pt-BR" sz="1400" baseline="0" dirty="0" smtClean="0">
                          <a:latin typeface="Comic Sans MS" panose="030F0702030302020204" pitchFamily="66" charset="0"/>
                        </a:rPr>
                        <a:t> de pecíolo</a:t>
                      </a:r>
                      <a:endParaRPr lang="pt-BR" sz="14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0,37 *</a:t>
                      </a:r>
                      <a:endParaRPr lang="pt-BR" sz="1100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27664">
                <a:tc vMerge="1">
                  <a:txBody>
                    <a:bodyPr/>
                    <a:lstStyle/>
                    <a:p>
                      <a:pPr algn="ctr"/>
                      <a:endParaRPr lang="pt-B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400" dirty="0" smtClean="0">
                          <a:latin typeface="Comic Sans MS" panose="030F0702030302020204" pitchFamily="66" charset="0"/>
                        </a:rPr>
                        <a:t>N° total de sementes</a:t>
                      </a:r>
                      <a:endParaRPr lang="pt-BR" sz="14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 smtClean="0">
                          <a:latin typeface="Comic Sans MS" panose="030F0702030302020204" pitchFamily="66" charset="0"/>
                        </a:rPr>
                        <a:t>0,42** </a:t>
                      </a:r>
                      <a:endParaRPr lang="pt-BR" sz="11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88348">
                <a:tc vMerge="1">
                  <a:txBody>
                    <a:bodyPr/>
                    <a:lstStyle/>
                    <a:p>
                      <a:pPr algn="ctr"/>
                      <a:endParaRPr lang="pt-B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400" dirty="0" smtClean="0">
                          <a:latin typeface="Comic Sans MS" panose="030F0702030302020204" pitchFamily="66" charset="0"/>
                        </a:rPr>
                        <a:t>Peso de frutos</a:t>
                      </a:r>
                      <a:endParaRPr lang="pt-BR" sz="14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-0,294**                    0,472**</a:t>
                      </a:r>
                      <a:endParaRPr lang="pt-BR" sz="1100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277391">
                <a:tc rowSpan="2">
                  <a:txBody>
                    <a:bodyPr/>
                    <a:lstStyle/>
                    <a:p>
                      <a:pPr algn="l"/>
                      <a:r>
                        <a:rPr lang="pt-BR" sz="1400" dirty="0" smtClean="0">
                          <a:latin typeface="Comic Sans MS" panose="030F0702030302020204" pitchFamily="66" charset="0"/>
                        </a:rPr>
                        <a:t>Acido Ascórbico</a:t>
                      </a:r>
                      <a:endParaRPr lang="pt-BR" sz="14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400" dirty="0" smtClean="0">
                          <a:latin typeface="Comic Sans MS" panose="030F0702030302020204" pitchFamily="66" charset="0"/>
                        </a:rPr>
                        <a:t>Graus </a:t>
                      </a:r>
                      <a:r>
                        <a:rPr lang="pt-BR" sz="1400" dirty="0" err="1" smtClean="0">
                          <a:latin typeface="Comic Sans MS" panose="030F0702030302020204" pitchFamily="66" charset="0"/>
                        </a:rPr>
                        <a:t>Brix</a:t>
                      </a:r>
                      <a:endParaRPr lang="pt-BR" sz="14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0,940**  </a:t>
                      </a:r>
                      <a:endParaRPr lang="pt-BR" sz="1100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12047">
                <a:tc vMerge="1">
                  <a:txBody>
                    <a:bodyPr/>
                    <a:lstStyle/>
                    <a:p>
                      <a:pPr algn="ctr"/>
                      <a:endParaRPr lang="pt-B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400" dirty="0" smtClean="0">
                          <a:latin typeface="Comic Sans MS" panose="030F0702030302020204" pitchFamily="66" charset="0"/>
                        </a:rPr>
                        <a:t>pH</a:t>
                      </a:r>
                      <a:endParaRPr lang="pt-BR" sz="14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0,851** </a:t>
                      </a:r>
                      <a:endParaRPr lang="pt-BR" sz="1100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277391">
                <a:tc rowSpan="5">
                  <a:txBody>
                    <a:bodyPr/>
                    <a:lstStyle/>
                    <a:p>
                      <a:pPr algn="l"/>
                      <a:r>
                        <a:rPr lang="pt-BR" sz="1400" dirty="0" smtClean="0">
                          <a:latin typeface="Comic Sans MS" panose="030F0702030302020204" pitchFamily="66" charset="0"/>
                        </a:rPr>
                        <a:t>Peso de fruta</a:t>
                      </a:r>
                      <a:endParaRPr lang="pt-BR" sz="14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400" dirty="0" smtClean="0">
                          <a:latin typeface="Comic Sans MS" panose="030F0702030302020204" pitchFamily="66" charset="0"/>
                        </a:rPr>
                        <a:t>Comprimento de pecíolo</a:t>
                      </a:r>
                      <a:endParaRPr lang="pt-BR" sz="14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 smtClean="0">
                          <a:latin typeface="Comic Sans MS" panose="030F0702030302020204" pitchFamily="66" charset="0"/>
                        </a:rPr>
                        <a:t>0,543**</a:t>
                      </a:r>
                      <a:endParaRPr lang="pt-BR" sz="11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277391">
                <a:tc vMerge="1">
                  <a:txBody>
                    <a:bodyPr/>
                    <a:lstStyle/>
                    <a:p>
                      <a:pPr algn="ctr"/>
                      <a:endParaRPr lang="pt-B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400" dirty="0" smtClean="0">
                          <a:latin typeface="Comic Sans MS" panose="030F0702030302020204" pitchFamily="66" charset="0"/>
                        </a:rPr>
                        <a:t>Produtividade fruta</a:t>
                      </a:r>
                      <a:endParaRPr lang="pt-BR" sz="14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 smtClean="0">
                          <a:latin typeface="Comic Sans MS" panose="030F0702030302020204" pitchFamily="66" charset="0"/>
                        </a:rPr>
                        <a:t>0,472**</a:t>
                      </a:r>
                      <a:endParaRPr lang="pt-BR" sz="11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296430">
                <a:tc vMerge="1">
                  <a:txBody>
                    <a:bodyPr/>
                    <a:lstStyle/>
                    <a:p>
                      <a:pPr algn="ctr"/>
                      <a:endParaRPr lang="pt-B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400" dirty="0" smtClean="0">
                          <a:latin typeface="Comic Sans MS" panose="030F0702030302020204" pitchFamily="66" charset="0"/>
                        </a:rPr>
                        <a:t>N° total de sementes</a:t>
                      </a:r>
                      <a:endParaRPr lang="pt-BR" sz="14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0,647**</a:t>
                      </a:r>
                      <a:endParaRPr lang="pt-BR" sz="1100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296430">
                <a:tc vMerge="1">
                  <a:txBody>
                    <a:bodyPr/>
                    <a:lstStyle/>
                    <a:p>
                      <a:pPr algn="ctr"/>
                      <a:endParaRPr lang="pt-B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400" dirty="0" smtClean="0">
                          <a:latin typeface="Comic Sans MS" panose="030F0702030302020204" pitchFamily="66" charset="0"/>
                        </a:rPr>
                        <a:t>Graus </a:t>
                      </a:r>
                      <a:r>
                        <a:rPr lang="pt-BR" sz="1400" dirty="0" err="1" smtClean="0">
                          <a:latin typeface="Comic Sans MS" panose="030F0702030302020204" pitchFamily="66" charset="0"/>
                        </a:rPr>
                        <a:t>Brix</a:t>
                      </a:r>
                      <a:endParaRPr lang="pt-BR" sz="14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 smtClean="0">
                          <a:latin typeface="Comic Sans MS" panose="030F0702030302020204" pitchFamily="66" charset="0"/>
                        </a:rPr>
                        <a:t>-0,223* </a:t>
                      </a:r>
                      <a:endParaRPr lang="pt-BR" sz="11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296430">
                <a:tc vMerge="1">
                  <a:txBody>
                    <a:bodyPr/>
                    <a:lstStyle/>
                    <a:p>
                      <a:pPr algn="ctr"/>
                      <a:endParaRPr lang="pt-B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400" dirty="0" smtClean="0">
                          <a:latin typeface="Comic Sans MS" panose="030F0702030302020204" pitchFamily="66" charset="0"/>
                        </a:rPr>
                        <a:t>Acido Ascórbico</a:t>
                      </a:r>
                      <a:endParaRPr lang="pt-BR" sz="14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0.259**</a:t>
                      </a:r>
                      <a:r>
                        <a:rPr lang="pt-BR" sz="1100" dirty="0" smtClean="0">
                          <a:latin typeface="Comic Sans MS" panose="030F0702030302020204" pitchFamily="66" charset="0"/>
                        </a:rPr>
                        <a:t> </a:t>
                      </a:r>
                      <a:endParaRPr lang="pt-BR" sz="11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1727684" y="611977"/>
            <a:ext cx="702078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t-BR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Correlações e </a:t>
            </a:r>
            <a:r>
              <a:rPr lang="pt-BR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Herdabilidade</a:t>
            </a:r>
            <a:endParaRPr lang="pt-BR" sz="3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466786"/>
              </p:ext>
            </p:extLst>
          </p:nvPr>
        </p:nvGraphicFramePr>
        <p:xfrm>
          <a:off x="4932040" y="1412776"/>
          <a:ext cx="3888432" cy="323157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77363"/>
                <a:gridCol w="991169"/>
                <a:gridCol w="1219900"/>
              </a:tblGrid>
              <a:tr h="488377"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 smtClean="0">
                          <a:latin typeface="Comic Sans MS" panose="030F0702030302020204" pitchFamily="66" charset="0"/>
                        </a:rPr>
                        <a:t>Caráter</a:t>
                      </a:r>
                      <a:endParaRPr lang="pt-BR" sz="1600" b="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 baseline="30000" dirty="0" smtClean="0">
                          <a:latin typeface="Comic Sans MS" panose="030F0702030302020204" pitchFamily="66" charset="0"/>
                        </a:rPr>
                        <a:t>                                               </a:t>
                      </a:r>
                      <a:r>
                        <a:rPr lang="pt-BR" sz="1800" b="0" baseline="30000" dirty="0" smtClean="0">
                          <a:latin typeface="Comic Sans MS" panose="030F0702030302020204" pitchFamily="66" charset="0"/>
                        </a:rPr>
                        <a:t>H</a:t>
                      </a:r>
                      <a:r>
                        <a:rPr lang="pt-BR" sz="1800" b="0" baseline="42000" dirty="0" smtClean="0">
                          <a:latin typeface="Comic Sans MS" panose="030F0702030302020204" pitchFamily="66" charset="0"/>
                        </a:rPr>
                        <a:t>2-</a:t>
                      </a:r>
                      <a:r>
                        <a:rPr lang="pt-BR" sz="1800" b="0" baseline="30000" dirty="0" smtClean="0">
                          <a:latin typeface="Comic Sans MS" panose="030F0702030302020204" pitchFamily="66" charset="0"/>
                        </a:rPr>
                        <a:t>h</a:t>
                      </a:r>
                      <a:r>
                        <a:rPr lang="pt-BR" sz="1800" b="0" baseline="44000" dirty="0" smtClean="0">
                          <a:latin typeface="Comic Sans MS" panose="030F0702030302020204" pitchFamily="66" charset="0"/>
                        </a:rPr>
                        <a:t>2</a:t>
                      </a:r>
                      <a:endParaRPr lang="pt-BR" sz="1800" b="0" baseline="44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0" dirty="0" smtClean="0">
                          <a:latin typeface="Comic Sans MS" panose="030F0702030302020204" pitchFamily="66" charset="0"/>
                        </a:rPr>
                        <a:t>Categoria</a:t>
                      </a:r>
                      <a:endParaRPr lang="pt-BR" sz="1600" b="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57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latin typeface="Comic Sans MS" panose="030F0702030302020204" pitchFamily="66" charset="0"/>
                        </a:rPr>
                        <a:t>Numero de ramas basais</a:t>
                      </a:r>
                      <a:endParaRPr lang="pt-BR" sz="1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 smtClean="0">
                          <a:latin typeface="Comic Sans MS" panose="030F0702030302020204" pitchFamily="66" charset="0"/>
                        </a:rPr>
                        <a:t> h</a:t>
                      </a:r>
                      <a:r>
                        <a:rPr lang="pt-BR" sz="1100" baseline="32000" dirty="0" smtClean="0">
                          <a:latin typeface="Comic Sans MS" panose="030F0702030302020204" pitchFamily="66" charset="0"/>
                        </a:rPr>
                        <a:t>2</a:t>
                      </a:r>
                      <a:r>
                        <a:rPr lang="pt-BR" sz="1100" dirty="0" smtClean="0">
                          <a:latin typeface="Comic Sans MS" panose="030F0702030302020204" pitchFamily="66" charset="0"/>
                        </a:rPr>
                        <a:t>=0,450 </a:t>
                      </a:r>
                      <a:endParaRPr lang="pt-BR" sz="11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Comic Sans MS" panose="030F0702030302020204" pitchFamily="66" charset="0"/>
                        </a:rPr>
                        <a:t>Intermedia</a:t>
                      </a:r>
                      <a:endParaRPr lang="pt-BR" sz="1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2785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latin typeface="Comic Sans MS" panose="030F0702030302020204" pitchFamily="66" charset="0"/>
                        </a:rPr>
                        <a:t>Comprimento</a:t>
                      </a:r>
                      <a:r>
                        <a:rPr lang="pt-BR" sz="1200" baseline="0" dirty="0" smtClean="0">
                          <a:latin typeface="Comic Sans MS" panose="030F0702030302020204" pitchFamily="66" charset="0"/>
                        </a:rPr>
                        <a:t> de pecíolo</a:t>
                      </a:r>
                      <a:endParaRPr lang="pt-BR" sz="1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H</a:t>
                      </a:r>
                      <a:r>
                        <a:rPr lang="pt-BR" sz="1100" baseline="3000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  <a:r>
                        <a:rPr lang="pt-BR" sz="110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 =0,425</a:t>
                      </a:r>
                      <a:r>
                        <a:rPr lang="pt-BR" sz="1100" baseline="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endParaRPr lang="pt-BR" sz="1100" baseline="30000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Comic Sans MS" panose="030F0702030302020204" pitchFamily="66" charset="0"/>
                        </a:rPr>
                        <a:t>Intermedia</a:t>
                      </a:r>
                      <a:endParaRPr lang="pt-BR" sz="1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pt-BR" sz="1200" dirty="0" smtClean="0">
                          <a:latin typeface="Comic Sans MS" panose="030F0702030302020204" pitchFamily="66" charset="0"/>
                        </a:rPr>
                        <a:t>Diâmetro de copa</a:t>
                      </a:r>
                    </a:p>
                    <a:p>
                      <a:pPr algn="l"/>
                      <a:endParaRPr lang="pt-BR" sz="1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 smtClean="0">
                          <a:latin typeface="Comic Sans MS" panose="030F0702030302020204" pitchFamily="66" charset="0"/>
                        </a:rPr>
                        <a:t>H</a:t>
                      </a:r>
                      <a:r>
                        <a:rPr lang="pt-BR" sz="1100" baseline="30000" dirty="0" smtClean="0">
                          <a:latin typeface="Comic Sans MS" panose="030F0702030302020204" pitchFamily="66" charset="0"/>
                        </a:rPr>
                        <a:t>2</a:t>
                      </a:r>
                      <a:r>
                        <a:rPr lang="pt-BR" sz="1100" dirty="0" smtClean="0">
                          <a:latin typeface="Comic Sans MS" panose="030F0702030302020204" pitchFamily="66" charset="0"/>
                        </a:rPr>
                        <a:t>=0,300 </a:t>
                      </a:r>
                      <a:endParaRPr lang="pt-BR" sz="11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Comic Sans MS" panose="030F0702030302020204" pitchFamily="66" charset="0"/>
                        </a:rPr>
                        <a:t>Intermedia</a:t>
                      </a:r>
                      <a:endParaRPr lang="pt-BR" sz="1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pt-BR" sz="1200" dirty="0" smtClean="0">
                          <a:latin typeface="Comic Sans MS" panose="030F0702030302020204" pitchFamily="66" charset="0"/>
                        </a:rPr>
                        <a:t>Peso de fruto</a:t>
                      </a:r>
                    </a:p>
                    <a:p>
                      <a:pPr algn="l"/>
                      <a:endParaRPr lang="pt-BR" sz="1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 smtClean="0">
                          <a:latin typeface="Comic Sans MS" panose="030F0702030302020204" pitchFamily="66" charset="0"/>
                        </a:rPr>
                        <a:t>H2=0,287 </a:t>
                      </a:r>
                      <a:endParaRPr lang="pt-BR" sz="11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Comic Sans MS" panose="030F0702030302020204" pitchFamily="66" charset="0"/>
                        </a:rPr>
                        <a:t>Intermedia</a:t>
                      </a:r>
                      <a:endParaRPr lang="pt-BR" sz="1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pt-BR" sz="1200" dirty="0" smtClean="0">
                          <a:latin typeface="Comic Sans MS" panose="030F0702030302020204" pitchFamily="66" charset="0"/>
                        </a:rPr>
                        <a:t>Produtividade </a:t>
                      </a:r>
                    </a:p>
                    <a:p>
                      <a:pPr algn="l"/>
                      <a:r>
                        <a:rPr lang="pt-BR" sz="1200" dirty="0" smtClean="0">
                          <a:latin typeface="Comic Sans MS" panose="030F0702030302020204" pitchFamily="66" charset="0"/>
                        </a:rPr>
                        <a:t>Fruta</a:t>
                      </a:r>
                      <a:endParaRPr lang="pt-BR" sz="1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 smtClean="0">
                          <a:latin typeface="Comic Sans MS" panose="030F0702030302020204" pitchFamily="66" charset="0"/>
                        </a:rPr>
                        <a:t>H2=0,264 </a:t>
                      </a:r>
                      <a:endParaRPr lang="pt-BR" sz="11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Comic Sans MS" panose="030F0702030302020204" pitchFamily="66" charset="0"/>
                        </a:rPr>
                        <a:t>Intermedia</a:t>
                      </a:r>
                      <a:endParaRPr lang="pt-BR" sz="1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pt-BR" sz="1200" dirty="0" smtClean="0">
                          <a:latin typeface="Comic Sans MS" panose="030F0702030302020204" pitchFamily="66" charset="0"/>
                        </a:rPr>
                        <a:t>Acido ascórbico</a:t>
                      </a:r>
                    </a:p>
                    <a:p>
                      <a:pPr algn="l"/>
                      <a:endParaRPr lang="pt-BR" sz="1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H</a:t>
                      </a:r>
                      <a:r>
                        <a:rPr lang="pt-BR" sz="1100" baseline="3000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  <a:r>
                        <a:rPr lang="pt-BR" sz="110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=0.0025</a:t>
                      </a:r>
                      <a:endParaRPr lang="pt-BR" sz="1100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Comic Sans MS" panose="030F0702030302020204" pitchFamily="66" charset="0"/>
                        </a:rPr>
                        <a:t>Baixa</a:t>
                      </a:r>
                      <a:endParaRPr lang="pt-BR" sz="1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7092280" y="4725144"/>
            <a:ext cx="17281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 smtClean="0">
                <a:solidFill>
                  <a:prstClr val="white"/>
                </a:solidFill>
                <a:latin typeface="Comic Sans MS" panose="030F0702030302020204" pitchFamily="66" charset="0"/>
              </a:rPr>
              <a:t>Pinedo</a:t>
            </a:r>
            <a:r>
              <a:rPr lang="pt-BR" sz="16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, 2012</a:t>
            </a:r>
          </a:p>
          <a:p>
            <a:r>
              <a:rPr lang="pt-BR" sz="16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São valores pro médio</a:t>
            </a:r>
          </a:p>
          <a:p>
            <a:endParaRPr lang="pt-BR" sz="1600" dirty="0" smtClean="0">
              <a:solidFill>
                <a:prstClr val="white"/>
              </a:solidFill>
              <a:latin typeface="Comic Sans MS" panose="030F0702030302020204" pitchFamily="66" charset="0"/>
            </a:endParaRPr>
          </a:p>
          <a:p>
            <a:r>
              <a:rPr lang="pt-BR" sz="16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Comportamento e variável</a:t>
            </a:r>
          </a:p>
          <a:p>
            <a:endParaRPr lang="pt-BR" sz="1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>
                <a:solidFill>
                  <a:prstClr val="white">
                    <a:shade val="50000"/>
                  </a:prstClr>
                </a:solidFill>
              </a:rPr>
              <a:t>06/06/2016</a:t>
            </a:r>
            <a:endParaRPr lang="pt-B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6D85-DB54-4CD8-9854-131564A84C09}" type="slidenum">
              <a:rPr lang="pt-BR" smtClean="0">
                <a:solidFill>
                  <a:prstClr val="white">
                    <a:shade val="50000"/>
                  </a:prstClr>
                </a:solidFill>
              </a:rPr>
              <a:pPr/>
              <a:t>6</a:t>
            </a:fld>
            <a:endParaRPr lang="pt-B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0" name="21 Marcador de número de diapositiva"/>
          <p:cNvSpPr txBox="1">
            <a:spLocks/>
          </p:cNvSpPr>
          <p:nvPr/>
        </p:nvSpPr>
        <p:spPr>
          <a:xfrm>
            <a:off x="7956376" y="6460703"/>
            <a:ext cx="1080120" cy="365125"/>
          </a:xfrm>
          <a:prstGeom prst="rect">
            <a:avLst/>
          </a:prstGeom>
        </p:spPr>
        <p:txBody>
          <a:bodyPr vert="horz" lIns="0" rIns="0" anchor="b"/>
          <a:lstStyle>
            <a:defPPr>
              <a:defRPr lang="es-PE"/>
            </a:defPPr>
            <a:lvl1pPr marL="0" algn="r" defTabSz="914400" rtl="0" eaLnBrk="1" latinLnBrk="0" hangingPunct="1">
              <a:defRPr kumimoji="0" sz="1200" kern="1200">
                <a:solidFill>
                  <a:schemeClr val="tx1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BC6D85-DB54-4CD8-9854-131564A84C09}" type="slidenum">
              <a:rPr lang="pt-BR" sz="1800" smtClean="0">
                <a:solidFill>
                  <a:prstClr val="white"/>
                </a:solidFill>
                <a:latin typeface="Comic Sans MS" panose="030F0702030302020204" pitchFamily="66" charset="0"/>
              </a:rPr>
              <a:pPr/>
              <a:t>6</a:t>
            </a:fld>
            <a:r>
              <a:rPr lang="pt-BR" sz="18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/55</a:t>
            </a:r>
            <a:endParaRPr lang="pt-BR" sz="18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6" t="12665" r="27816" b="25732"/>
          <a:stretch/>
        </p:blipFill>
        <p:spPr bwMode="auto">
          <a:xfrm>
            <a:off x="4936394" y="4797152"/>
            <a:ext cx="2011870" cy="160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66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8680"/>
            <a:ext cx="17994694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arcador de número de diapositiva"/>
          <p:cNvSpPr txBox="1">
            <a:spLocks/>
          </p:cNvSpPr>
          <p:nvPr/>
        </p:nvSpPr>
        <p:spPr>
          <a:xfrm>
            <a:off x="8213104" y="6331619"/>
            <a:ext cx="930896" cy="553765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vert="horz" lIns="91440" tIns="45720" rIns="91440" bIns="45720" rtlCol="0" anchor="t"/>
          <a:lstStyle>
            <a:defPPr>
              <a:defRPr lang="es-PE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alpha val="6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5E96D2-50B5-480D-B47C-8954ECF30DDF}" type="slidenum">
              <a:rPr kumimoji="0" lang="es-PE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r>
              <a:rPr kumimoji="0" lang="es-P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/17</a:t>
            </a:r>
            <a:endParaRPr kumimoji="0" lang="es-P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4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636452"/>
              </p:ext>
            </p:extLst>
          </p:nvPr>
        </p:nvGraphicFramePr>
        <p:xfrm>
          <a:off x="646856" y="1844824"/>
          <a:ext cx="7866080" cy="30963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4595"/>
                <a:gridCol w="614595"/>
                <a:gridCol w="1082857"/>
                <a:gridCol w="702394"/>
                <a:gridCol w="424363"/>
                <a:gridCol w="541429"/>
                <a:gridCol w="424363"/>
                <a:gridCol w="526795"/>
                <a:gridCol w="731660"/>
                <a:gridCol w="687761"/>
                <a:gridCol w="738977"/>
                <a:gridCol w="776291"/>
              </a:tblGrid>
              <a:tr h="70770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 dirty="0">
                          <a:effectLst/>
                        </a:rPr>
                        <a:t>Zonas de</a:t>
                      </a:r>
                      <a:br>
                        <a:rPr lang="es-PE" sz="1050" dirty="0">
                          <a:effectLst/>
                        </a:rPr>
                      </a:br>
                      <a:r>
                        <a:rPr lang="es-PE" sz="1050" dirty="0">
                          <a:effectLst/>
                        </a:rPr>
                        <a:t> Muestreo</a:t>
                      </a:r>
                      <a:endParaRPr lang="pt-BR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Correlación </a:t>
                      </a:r>
                      <a:br>
                        <a:rPr lang="es-PE" sz="1050">
                          <a:effectLst/>
                        </a:rPr>
                      </a:br>
                      <a:r>
                        <a:rPr lang="es-PE" sz="1050">
                          <a:effectLst/>
                        </a:rPr>
                        <a:t>de Pearson (CP)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AA</a:t>
                      </a:r>
                      <a:br>
                        <a:rPr lang="es-PE" sz="1050">
                          <a:effectLst/>
                        </a:rPr>
                      </a:br>
                      <a:r>
                        <a:rPr lang="es-PE" sz="1050">
                          <a:effectLst/>
                        </a:rPr>
                        <a:t>(mm/100 g)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pH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MO (%)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 dirty="0">
                          <a:effectLst/>
                        </a:rPr>
                        <a:t>N (%)</a:t>
                      </a:r>
                      <a:endParaRPr lang="pt-BR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P (ppm)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Al (Cmol/lt)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K(Cmol/lt)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Ca(Cmol/lt)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Mg(Cmol/lt)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6672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Z1    AA (mm/100 g)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CP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1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-0,359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0,419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-0,295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-0,324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 b="1" dirty="0">
                          <a:solidFill>
                            <a:srgbClr val="FF0000"/>
                          </a:solidFill>
                          <a:effectLst/>
                        </a:rPr>
                        <a:t>-0,583**</a:t>
                      </a:r>
                      <a:endParaRPr lang="pt-BR" sz="105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-0,318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0,113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0,081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91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 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 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Sig. (bilateral)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 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0,120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0,066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0,207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0,163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0,007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0,172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0,636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0,736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46672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Z2    AA (mm/100 g)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CP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1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0,008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-0,108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-0,095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0,083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-0,117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-0,049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0,281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 b="1" dirty="0">
                          <a:solidFill>
                            <a:srgbClr val="FF0000"/>
                          </a:solidFill>
                          <a:effectLst/>
                        </a:rPr>
                        <a:t>0,571**</a:t>
                      </a:r>
                      <a:endParaRPr lang="pt-BR" sz="105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91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 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 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Sig. (bilateral)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 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0,975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0,652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0,690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0,729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0,624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0,839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0,231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0,009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9103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Z3    AA (mm/100 g)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CP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1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0,130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0,158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0,171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 b="1" dirty="0">
                          <a:solidFill>
                            <a:srgbClr val="FF0000"/>
                          </a:solidFill>
                          <a:effectLst/>
                        </a:rPr>
                        <a:t>0,451*</a:t>
                      </a:r>
                      <a:endParaRPr lang="pt-BR" sz="105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-0,162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-0,427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0,236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0,146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910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 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 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Sig. (bilateral)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 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0,586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0,506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0,470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0,046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0,495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0,061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0,315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0,538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910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 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 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N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20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20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20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20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20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20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20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</a:rPr>
                        <a:t>20</a:t>
                      </a:r>
                      <a:endParaRPr lang="pt-BR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050" dirty="0">
                          <a:effectLst/>
                        </a:rPr>
                        <a:t>20</a:t>
                      </a:r>
                      <a:endParaRPr lang="pt-BR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87624" y="1124744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dirty="0" smtClean="0"/>
              <a:t>NUTRIENTES DEL SUELO VS ACIDO ASCORBICO</a:t>
            </a:r>
            <a:endParaRPr lang="es-PE" sz="2400" dirty="0"/>
          </a:p>
        </p:txBody>
      </p:sp>
    </p:spTree>
    <p:extLst>
      <p:ext uri="{BB962C8B-B14F-4D97-AF65-F5344CB8AC3E}">
        <p14:creationId xmlns:p14="http://schemas.microsoft.com/office/powerpoint/2010/main" val="17366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06" y="984728"/>
            <a:ext cx="4123286" cy="3092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0728"/>
            <a:ext cx="4128621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7" t="40963" r="41666" b="43379"/>
          <a:stretch/>
        </p:blipFill>
        <p:spPr bwMode="auto">
          <a:xfrm rot="5400000">
            <a:off x="1148419" y="4232690"/>
            <a:ext cx="2579860" cy="241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427984" y="4657199"/>
            <a:ext cx="4320480" cy="150810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dirty="0" err="1" smtClean="0"/>
              <a:t>Coleopteros-Crisomelidos</a:t>
            </a:r>
            <a:endParaRPr lang="es-PE" sz="2800" dirty="0" smtClean="0"/>
          </a:p>
          <a:p>
            <a:pPr algn="ctr"/>
            <a:endParaRPr lang="es-PE" sz="2800" dirty="0" smtClean="0"/>
          </a:p>
          <a:p>
            <a:pPr algn="ctr"/>
            <a:r>
              <a:rPr lang="es-PE" i="1" dirty="0" err="1" smtClean="0"/>
              <a:t>Periparia</a:t>
            </a:r>
            <a:r>
              <a:rPr lang="es-PE" i="1" dirty="0" smtClean="0"/>
              <a:t> </a:t>
            </a:r>
            <a:r>
              <a:rPr lang="es-PE" i="1" dirty="0" err="1" smtClean="0"/>
              <a:t>sp</a:t>
            </a:r>
            <a:r>
              <a:rPr lang="es-PE" i="1" dirty="0" smtClean="0"/>
              <a:t>             </a:t>
            </a:r>
            <a:r>
              <a:rPr lang="es-PE" dirty="0" smtClean="0"/>
              <a:t>(</a:t>
            </a:r>
            <a:r>
              <a:rPr lang="es-PE" dirty="0" err="1" smtClean="0"/>
              <a:t>marron</a:t>
            </a:r>
            <a:r>
              <a:rPr lang="es-PE" dirty="0" smtClean="0"/>
              <a:t>)</a:t>
            </a:r>
          </a:p>
          <a:p>
            <a:pPr algn="ctr"/>
            <a:r>
              <a:rPr lang="es-PE" i="1" dirty="0" err="1" smtClean="0"/>
              <a:t>Luperodes</a:t>
            </a:r>
            <a:r>
              <a:rPr lang="es-PE" i="1" dirty="0" smtClean="0"/>
              <a:t> </a:t>
            </a:r>
            <a:r>
              <a:rPr lang="es-PE" i="1" dirty="0" err="1" smtClean="0"/>
              <a:t>sp</a:t>
            </a:r>
            <a:r>
              <a:rPr lang="es-PE" i="1" dirty="0" smtClean="0"/>
              <a:t>           </a:t>
            </a:r>
            <a:r>
              <a:rPr lang="es-PE" dirty="0" smtClean="0"/>
              <a:t>(negro)</a:t>
            </a:r>
            <a:endParaRPr lang="es-PE" dirty="0"/>
          </a:p>
        </p:txBody>
      </p:sp>
      <p:sp>
        <p:nvSpPr>
          <p:cNvPr id="3" name="2 CuadroTexto"/>
          <p:cNvSpPr txBox="1"/>
          <p:nvPr/>
        </p:nvSpPr>
        <p:spPr>
          <a:xfrm>
            <a:off x="611560" y="188640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600" dirty="0" smtClean="0"/>
              <a:t>Manejo de la copa e incidencia de plagas</a:t>
            </a:r>
            <a:endParaRPr lang="es-PE" sz="3600" dirty="0"/>
          </a:p>
        </p:txBody>
      </p:sp>
    </p:spTree>
    <p:extLst>
      <p:ext uri="{BB962C8B-B14F-4D97-AF65-F5344CB8AC3E}">
        <p14:creationId xmlns:p14="http://schemas.microsoft.com/office/powerpoint/2010/main" val="217927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Vért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értice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Vért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</TotalTime>
  <Words>1133</Words>
  <Application>Microsoft Office PowerPoint</Application>
  <PresentationFormat>Presentación en pantalla (4:3)</PresentationFormat>
  <Paragraphs>552</Paragraphs>
  <Slides>21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6</vt:i4>
      </vt:variant>
      <vt:variant>
        <vt:lpstr>Títulos de diapositiva</vt:lpstr>
      </vt:variant>
      <vt:variant>
        <vt:i4>21</vt:i4>
      </vt:variant>
    </vt:vector>
  </HeadingPairs>
  <TitlesOfParts>
    <vt:vector size="27" baseType="lpstr">
      <vt:lpstr>Tema de Office</vt:lpstr>
      <vt:lpstr>Metro</vt:lpstr>
      <vt:lpstr>1_Tema de Office</vt:lpstr>
      <vt:lpstr>2_Tema de Office</vt:lpstr>
      <vt:lpstr>3_Tema de Office</vt:lpstr>
      <vt:lpstr>1_Vértice</vt:lpstr>
      <vt:lpstr>Presentación de PowerPoint</vt:lpstr>
      <vt:lpstr>Planta adulta (5 años) en restinga</vt:lpstr>
      <vt:lpstr>PAISAJE AGROFORESTAL INUNDABLE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Limitaciones</vt:lpstr>
      <vt:lpstr>Que estamos haciendo en IIAP?</vt:lpstr>
      <vt:lpstr>Que avizoramos..próximos años 2021 y 2031</vt:lpstr>
      <vt:lpstr>Presentación de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M-Pinedo</dc:creator>
  <cp:lastModifiedBy>M-Pinedo</cp:lastModifiedBy>
  <cp:revision>52</cp:revision>
  <dcterms:created xsi:type="dcterms:W3CDTF">2016-01-20T17:35:48Z</dcterms:created>
  <dcterms:modified xsi:type="dcterms:W3CDTF">2016-09-29T21:31:14Z</dcterms:modified>
</cp:coreProperties>
</file>