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69" r:id="rId4"/>
    <p:sldId id="258" r:id="rId5"/>
    <p:sldId id="257" r:id="rId6"/>
    <p:sldId id="260" r:id="rId7"/>
    <p:sldId id="259" r:id="rId8"/>
    <p:sldId id="261" r:id="rId9"/>
    <p:sldId id="262" r:id="rId10"/>
    <p:sldId id="273" r:id="rId11"/>
    <p:sldId id="263" r:id="rId12"/>
    <p:sldId id="264" r:id="rId13"/>
    <p:sldId id="268" r:id="rId14"/>
    <p:sldId id="270" r:id="rId15"/>
    <p:sldId id="265" r:id="rId16"/>
    <p:sldId id="267" r:id="rId17"/>
    <p:sldId id="266" r:id="rId18"/>
    <p:sldId id="271" r:id="rId19"/>
    <p:sldId id="272" r:id="rId20"/>
    <p:sldId id="275" r:id="rId21"/>
    <p:sldId id="276" r:id="rId22"/>
    <p:sldId id="277" r:id="rId23"/>
    <p:sldId id="278" r:id="rId24"/>
    <p:sldId id="280" r:id="rId25"/>
    <p:sldId id="281" r:id="rId26"/>
    <p:sldId id="283" r:id="rId27"/>
    <p:sldId id="282" r:id="rId28"/>
    <p:sldId id="279" r:id="rId2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9E0AFDFE-82F0-4666-9CB4-B730D317CC5E}" type="datetimeFigureOut">
              <a:rPr lang="es-ES" smtClean="0"/>
              <a:t>29/09/2016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0326E71-BE7C-4400-8528-3AC51CA1ECB4}" type="slidenum">
              <a:rPr lang="es-ES" smtClean="0"/>
              <a:t>‹Nº›</a:t>
            </a:fld>
            <a:endParaRPr lang="es-ES"/>
          </a:p>
        </p:txBody>
      </p:sp>
    </p:spTree>
    <p:extLst>
      <p:ext uri="{BB962C8B-B14F-4D97-AF65-F5344CB8AC3E}">
        <p14:creationId xmlns:p14="http://schemas.microsoft.com/office/powerpoint/2010/main" val="1177103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9E0AFDFE-82F0-4666-9CB4-B730D317CC5E}" type="datetimeFigureOut">
              <a:rPr lang="es-ES" smtClean="0"/>
              <a:t>29/09/2016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0326E71-BE7C-4400-8528-3AC51CA1ECB4}" type="slidenum">
              <a:rPr lang="es-ES" smtClean="0"/>
              <a:t>‹Nº›</a:t>
            </a:fld>
            <a:endParaRPr lang="es-ES"/>
          </a:p>
        </p:txBody>
      </p:sp>
    </p:spTree>
    <p:extLst>
      <p:ext uri="{BB962C8B-B14F-4D97-AF65-F5344CB8AC3E}">
        <p14:creationId xmlns:p14="http://schemas.microsoft.com/office/powerpoint/2010/main" val="1642308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9E0AFDFE-82F0-4666-9CB4-B730D317CC5E}" type="datetimeFigureOut">
              <a:rPr lang="es-ES" smtClean="0"/>
              <a:t>29/09/2016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0326E71-BE7C-4400-8528-3AC51CA1ECB4}" type="slidenum">
              <a:rPr lang="es-ES" smtClean="0"/>
              <a:t>‹Nº›</a:t>
            </a:fld>
            <a:endParaRPr lang="es-ES"/>
          </a:p>
        </p:txBody>
      </p:sp>
    </p:spTree>
    <p:extLst>
      <p:ext uri="{BB962C8B-B14F-4D97-AF65-F5344CB8AC3E}">
        <p14:creationId xmlns:p14="http://schemas.microsoft.com/office/powerpoint/2010/main" val="87929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9E0AFDFE-82F0-4666-9CB4-B730D317CC5E}" type="datetimeFigureOut">
              <a:rPr lang="es-ES" smtClean="0"/>
              <a:t>29/09/2016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0326E71-BE7C-4400-8528-3AC51CA1ECB4}" type="slidenum">
              <a:rPr lang="es-ES" smtClean="0"/>
              <a:t>‹Nº›</a:t>
            </a:fld>
            <a:endParaRPr lang="es-ES"/>
          </a:p>
        </p:txBody>
      </p:sp>
    </p:spTree>
    <p:extLst>
      <p:ext uri="{BB962C8B-B14F-4D97-AF65-F5344CB8AC3E}">
        <p14:creationId xmlns:p14="http://schemas.microsoft.com/office/powerpoint/2010/main" val="614129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9E0AFDFE-82F0-4666-9CB4-B730D317CC5E}" type="datetimeFigureOut">
              <a:rPr lang="es-ES" smtClean="0"/>
              <a:t>29/09/2016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0326E71-BE7C-4400-8528-3AC51CA1ECB4}" type="slidenum">
              <a:rPr lang="es-ES" smtClean="0"/>
              <a:t>‹Nº›</a:t>
            </a:fld>
            <a:endParaRPr lang="es-ES"/>
          </a:p>
        </p:txBody>
      </p:sp>
    </p:spTree>
    <p:extLst>
      <p:ext uri="{BB962C8B-B14F-4D97-AF65-F5344CB8AC3E}">
        <p14:creationId xmlns:p14="http://schemas.microsoft.com/office/powerpoint/2010/main" val="3425907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9E0AFDFE-82F0-4666-9CB4-B730D317CC5E}" type="datetimeFigureOut">
              <a:rPr lang="es-ES" smtClean="0"/>
              <a:t>29/09/2016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0326E71-BE7C-4400-8528-3AC51CA1ECB4}" type="slidenum">
              <a:rPr lang="es-ES" smtClean="0"/>
              <a:t>‹Nº›</a:t>
            </a:fld>
            <a:endParaRPr lang="es-ES"/>
          </a:p>
        </p:txBody>
      </p:sp>
    </p:spTree>
    <p:extLst>
      <p:ext uri="{BB962C8B-B14F-4D97-AF65-F5344CB8AC3E}">
        <p14:creationId xmlns:p14="http://schemas.microsoft.com/office/powerpoint/2010/main" val="4129191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9E0AFDFE-82F0-4666-9CB4-B730D317CC5E}" type="datetimeFigureOut">
              <a:rPr lang="es-ES" smtClean="0"/>
              <a:t>29/09/2016</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D0326E71-BE7C-4400-8528-3AC51CA1ECB4}" type="slidenum">
              <a:rPr lang="es-ES" smtClean="0"/>
              <a:t>‹Nº›</a:t>
            </a:fld>
            <a:endParaRPr lang="es-ES"/>
          </a:p>
        </p:txBody>
      </p:sp>
    </p:spTree>
    <p:extLst>
      <p:ext uri="{BB962C8B-B14F-4D97-AF65-F5344CB8AC3E}">
        <p14:creationId xmlns:p14="http://schemas.microsoft.com/office/powerpoint/2010/main" val="595704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9E0AFDFE-82F0-4666-9CB4-B730D317CC5E}" type="datetimeFigureOut">
              <a:rPr lang="es-ES" smtClean="0"/>
              <a:t>29/09/2016</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D0326E71-BE7C-4400-8528-3AC51CA1ECB4}" type="slidenum">
              <a:rPr lang="es-ES" smtClean="0"/>
              <a:t>‹Nº›</a:t>
            </a:fld>
            <a:endParaRPr lang="es-ES"/>
          </a:p>
        </p:txBody>
      </p:sp>
    </p:spTree>
    <p:extLst>
      <p:ext uri="{BB962C8B-B14F-4D97-AF65-F5344CB8AC3E}">
        <p14:creationId xmlns:p14="http://schemas.microsoft.com/office/powerpoint/2010/main" val="3489231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E0AFDFE-82F0-4666-9CB4-B730D317CC5E}" type="datetimeFigureOut">
              <a:rPr lang="es-ES" smtClean="0"/>
              <a:t>29/09/2016</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D0326E71-BE7C-4400-8528-3AC51CA1ECB4}" type="slidenum">
              <a:rPr lang="es-ES" smtClean="0"/>
              <a:t>‹Nº›</a:t>
            </a:fld>
            <a:endParaRPr lang="es-ES"/>
          </a:p>
        </p:txBody>
      </p:sp>
    </p:spTree>
    <p:extLst>
      <p:ext uri="{BB962C8B-B14F-4D97-AF65-F5344CB8AC3E}">
        <p14:creationId xmlns:p14="http://schemas.microsoft.com/office/powerpoint/2010/main" val="3920395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9E0AFDFE-82F0-4666-9CB4-B730D317CC5E}" type="datetimeFigureOut">
              <a:rPr lang="es-ES" smtClean="0"/>
              <a:t>29/09/2016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0326E71-BE7C-4400-8528-3AC51CA1ECB4}" type="slidenum">
              <a:rPr lang="es-ES" smtClean="0"/>
              <a:t>‹Nº›</a:t>
            </a:fld>
            <a:endParaRPr lang="es-ES"/>
          </a:p>
        </p:txBody>
      </p:sp>
    </p:spTree>
    <p:extLst>
      <p:ext uri="{BB962C8B-B14F-4D97-AF65-F5344CB8AC3E}">
        <p14:creationId xmlns:p14="http://schemas.microsoft.com/office/powerpoint/2010/main" val="3493998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9E0AFDFE-82F0-4666-9CB4-B730D317CC5E}" type="datetimeFigureOut">
              <a:rPr lang="es-ES" smtClean="0"/>
              <a:t>29/09/2016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0326E71-BE7C-4400-8528-3AC51CA1ECB4}" type="slidenum">
              <a:rPr lang="es-ES" smtClean="0"/>
              <a:t>‹Nº›</a:t>
            </a:fld>
            <a:endParaRPr lang="es-ES"/>
          </a:p>
        </p:txBody>
      </p:sp>
    </p:spTree>
    <p:extLst>
      <p:ext uri="{BB962C8B-B14F-4D97-AF65-F5344CB8AC3E}">
        <p14:creationId xmlns:p14="http://schemas.microsoft.com/office/powerpoint/2010/main" val="307808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0AFDFE-82F0-4666-9CB4-B730D317CC5E}" type="datetimeFigureOut">
              <a:rPr lang="es-ES" smtClean="0"/>
              <a:t>29/09/2016</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26E71-BE7C-4400-8528-3AC51CA1ECB4}" type="slidenum">
              <a:rPr lang="es-ES" smtClean="0"/>
              <a:t>‹Nº›</a:t>
            </a:fld>
            <a:endParaRPr lang="es-ES"/>
          </a:p>
        </p:txBody>
      </p:sp>
    </p:spTree>
    <p:extLst>
      <p:ext uri="{BB962C8B-B14F-4D97-AF65-F5344CB8AC3E}">
        <p14:creationId xmlns:p14="http://schemas.microsoft.com/office/powerpoint/2010/main" val="526625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comarasacperu@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PE" dirty="0"/>
              <a:t>PROTOTIPO DE DESHIDRATADOR DUAL</a:t>
            </a:r>
            <a:endParaRPr lang="es-ES" dirty="0"/>
          </a:p>
        </p:txBody>
      </p:sp>
      <p:sp>
        <p:nvSpPr>
          <p:cNvPr id="3" name="2 Subtítulo"/>
          <p:cNvSpPr>
            <a:spLocks noGrp="1"/>
          </p:cNvSpPr>
          <p:nvPr>
            <p:ph type="subTitle" idx="1"/>
          </p:nvPr>
        </p:nvSpPr>
        <p:spPr>
          <a:xfrm>
            <a:off x="1907704" y="5589240"/>
            <a:ext cx="6400800" cy="553616"/>
          </a:xfrm>
        </p:spPr>
        <p:txBody>
          <a:bodyPr>
            <a:normAutofit fontScale="77500" lnSpcReduction="20000"/>
          </a:bodyPr>
          <a:lstStyle/>
          <a:p>
            <a:pPr algn="r"/>
            <a:r>
              <a:rPr lang="es-ES" sz="2000" dirty="0" smtClean="0">
                <a:solidFill>
                  <a:srgbClr val="002060"/>
                </a:solidFill>
              </a:rPr>
              <a:t>Email: </a:t>
            </a:r>
            <a:r>
              <a:rPr lang="es-ES" sz="2000" dirty="0" smtClean="0">
                <a:solidFill>
                  <a:srgbClr val="002060"/>
                </a:solidFill>
                <a:hlinkClick r:id="rId2"/>
              </a:rPr>
              <a:t>comarasacperu@gmail.com</a:t>
            </a:r>
            <a:endParaRPr lang="es-ES" sz="2000" dirty="0" smtClean="0">
              <a:solidFill>
                <a:srgbClr val="002060"/>
              </a:solidFill>
            </a:endParaRPr>
          </a:p>
          <a:p>
            <a:pPr algn="r"/>
            <a:r>
              <a:rPr lang="es-ES" sz="2000" dirty="0" err="1" smtClean="0">
                <a:solidFill>
                  <a:srgbClr val="002060"/>
                </a:solidFill>
              </a:rPr>
              <a:t>Telef</a:t>
            </a:r>
            <a:r>
              <a:rPr lang="es-ES" sz="2000" dirty="0" smtClean="0">
                <a:solidFill>
                  <a:srgbClr val="002060"/>
                </a:solidFill>
              </a:rPr>
              <a:t>.: 999684406</a:t>
            </a:r>
            <a:endParaRPr lang="es-ES" sz="2000" dirty="0">
              <a:solidFill>
                <a:srgbClr val="002060"/>
              </a:solidFill>
            </a:endParaRPr>
          </a:p>
        </p:txBody>
      </p:sp>
    </p:spTree>
    <p:extLst>
      <p:ext uri="{BB962C8B-B14F-4D97-AF65-F5344CB8AC3E}">
        <p14:creationId xmlns:p14="http://schemas.microsoft.com/office/powerpoint/2010/main" val="127482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PE" dirty="0"/>
              <a:t>VENTAJAS DEL DESHIDRATADOR DUAL</a:t>
            </a:r>
            <a:endParaRPr lang="es-ES" dirty="0"/>
          </a:p>
        </p:txBody>
      </p:sp>
      <p:sp>
        <p:nvSpPr>
          <p:cNvPr id="3" name="2 Marcador de contenido"/>
          <p:cNvSpPr>
            <a:spLocks noGrp="1"/>
          </p:cNvSpPr>
          <p:nvPr>
            <p:ph idx="1"/>
          </p:nvPr>
        </p:nvSpPr>
        <p:spPr/>
        <p:txBody>
          <a:bodyPr>
            <a:normAutofit fontScale="92500"/>
          </a:bodyPr>
          <a:lstStyle/>
          <a:p>
            <a:r>
              <a:rPr lang="es-PE" dirty="0"/>
              <a:t>Menor tiempo de secado respecto al convencional</a:t>
            </a:r>
          </a:p>
          <a:p>
            <a:r>
              <a:rPr lang="es-PE" dirty="0"/>
              <a:t>Se mantienen las características organolépticas.</a:t>
            </a:r>
          </a:p>
          <a:p>
            <a:r>
              <a:rPr lang="es-PE" dirty="0"/>
              <a:t>Bajo consumo de energía eléctrica.</a:t>
            </a:r>
          </a:p>
          <a:p>
            <a:r>
              <a:rPr lang="es-PE" dirty="0"/>
              <a:t>Amigable con el medio ambiente.</a:t>
            </a:r>
          </a:p>
          <a:p>
            <a:r>
              <a:rPr lang="es-PE" dirty="0"/>
              <a:t>Elimina hongos, bacterias</a:t>
            </a:r>
          </a:p>
          <a:p>
            <a:r>
              <a:rPr lang="es-PE" dirty="0"/>
              <a:t>Costo mayor que convencional en un 45% y menor que un </a:t>
            </a:r>
            <a:r>
              <a:rPr lang="es-PE" dirty="0" err="1"/>
              <a:t>liofilizador</a:t>
            </a:r>
            <a:r>
              <a:rPr lang="es-PE" dirty="0"/>
              <a:t>.</a:t>
            </a:r>
            <a:endParaRPr lang="es-ES" dirty="0"/>
          </a:p>
        </p:txBody>
      </p:sp>
    </p:spTree>
    <p:extLst>
      <p:ext uri="{BB962C8B-B14F-4D97-AF65-F5344CB8AC3E}">
        <p14:creationId xmlns:p14="http://schemas.microsoft.com/office/powerpoint/2010/main" val="1049317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p:spPr>
        <p:txBody>
          <a:bodyPr>
            <a:normAutofit/>
          </a:bodyPr>
          <a:lstStyle/>
          <a:p>
            <a:pPr lvl="1" algn="ctr" rtl="0">
              <a:spcBef>
                <a:spcPct val="0"/>
              </a:spcBef>
            </a:pPr>
            <a:r>
              <a:rPr lang="es-PE" sz="2400" b="1" dirty="0"/>
              <a:t>DESHIDRATADO DE LA CASCARA</a:t>
            </a:r>
            <a:r>
              <a:rPr lang="es-ES" sz="2400" b="1" dirty="0"/>
              <a:t/>
            </a:r>
            <a:br>
              <a:rPr lang="es-ES" sz="2400" b="1" dirty="0"/>
            </a:br>
            <a:endParaRPr lang="es-ES" sz="2400" dirty="0"/>
          </a:p>
        </p:txBody>
      </p:sp>
      <p:sp>
        <p:nvSpPr>
          <p:cNvPr id="3" name="2 Marcador de contenido"/>
          <p:cNvSpPr>
            <a:spLocks noGrp="1"/>
          </p:cNvSpPr>
          <p:nvPr>
            <p:ph idx="1"/>
          </p:nvPr>
        </p:nvSpPr>
        <p:spPr>
          <a:xfrm>
            <a:off x="457200" y="1268760"/>
            <a:ext cx="8229600" cy="4857403"/>
          </a:xfrm>
        </p:spPr>
        <p:txBody>
          <a:bodyPr>
            <a:normAutofit fontScale="77500" lnSpcReduction="20000"/>
          </a:bodyPr>
          <a:lstStyle/>
          <a:p>
            <a:pPr algn="just"/>
            <a:r>
              <a:rPr lang="es-PE" dirty="0"/>
              <a:t>La cascara del </a:t>
            </a:r>
            <a:r>
              <a:rPr lang="es-PE" dirty="0" err="1"/>
              <a:t>Camu</a:t>
            </a:r>
            <a:r>
              <a:rPr lang="es-PE" dirty="0"/>
              <a:t> </a:t>
            </a:r>
            <a:r>
              <a:rPr lang="es-PE" dirty="0" err="1"/>
              <a:t>camu</a:t>
            </a:r>
            <a:r>
              <a:rPr lang="es-PE" dirty="0"/>
              <a:t> tiene aproximadamente un 5 a 7% de Vitamina C y antocianinas que no deben ser desaprovechadas, por lo que de principio procedemos a deshidratar la cascara, distribuyéndolo en las bandejas del equipo.</a:t>
            </a:r>
            <a:endParaRPr lang="es-ES" dirty="0"/>
          </a:p>
          <a:p>
            <a:pPr algn="just"/>
            <a:r>
              <a:rPr lang="es-PE" dirty="0"/>
              <a:t>La temperatura de proceso de deshidratado de la cascara también es de 50°C y se deshidrata hasta conseguir una humedad relativa en el producto de 4%, el tiempo de deshidratado es de 2.5 a 3 horas aproximadamente, al término del cual se procede a molerlo y guardarlo en bolsas selladas al vacío. Este proceso no tiene muchas complicaciones y se realiza en bandejas con fondo tipo malla, para permitir que el calor producido por la energía solar incida directamente en la cascara por la parte inferior y por la parte superior incida el calor de los emisores I.R.  </a:t>
            </a:r>
            <a:endParaRPr lang="es-ES" dirty="0"/>
          </a:p>
          <a:p>
            <a:endParaRPr lang="es-ES" dirty="0"/>
          </a:p>
        </p:txBody>
      </p:sp>
    </p:spTree>
    <p:extLst>
      <p:ext uri="{BB962C8B-B14F-4D97-AF65-F5344CB8AC3E}">
        <p14:creationId xmlns:p14="http://schemas.microsoft.com/office/powerpoint/2010/main" val="1205091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txBody>
          <a:bodyPr>
            <a:normAutofit fontScale="90000"/>
          </a:bodyPr>
          <a:lstStyle/>
          <a:p>
            <a:pPr lvl="1" algn="ctr" rtl="0">
              <a:spcBef>
                <a:spcPct val="0"/>
              </a:spcBef>
            </a:pPr>
            <a:r>
              <a:rPr lang="es-PE" sz="2400" b="1" dirty="0"/>
              <a:t>DESHIDRATADO DE LA PULPA </a:t>
            </a:r>
            <a:r>
              <a:rPr lang="es-ES" sz="2400" b="1" dirty="0"/>
              <a:t/>
            </a:r>
            <a:br>
              <a:rPr lang="es-ES" sz="2400" b="1" dirty="0"/>
            </a:br>
            <a:endParaRPr lang="es-ES" sz="2400" dirty="0"/>
          </a:p>
        </p:txBody>
      </p:sp>
      <p:sp>
        <p:nvSpPr>
          <p:cNvPr id="3" name="2 Marcador de contenido"/>
          <p:cNvSpPr>
            <a:spLocks noGrp="1"/>
          </p:cNvSpPr>
          <p:nvPr>
            <p:ph idx="1"/>
          </p:nvPr>
        </p:nvSpPr>
        <p:spPr>
          <a:xfrm>
            <a:off x="457200" y="1196752"/>
            <a:ext cx="8229600" cy="4929411"/>
          </a:xfrm>
        </p:spPr>
        <p:txBody>
          <a:bodyPr>
            <a:normAutofit fontScale="92500" lnSpcReduction="20000"/>
          </a:bodyPr>
          <a:lstStyle/>
          <a:p>
            <a:pPr algn="just"/>
            <a:r>
              <a:rPr lang="es-PE" dirty="0"/>
              <a:t>El segundo paso de nuestro proceso es el deshidratado de la pulpa esta parte del deshidratado es mas compleja ya que cuando se ha retirado un buen porcentaje de agua el producto tiende a caramelizarse, por lo que es necesario, mezclarlo con </a:t>
            </a:r>
            <a:r>
              <a:rPr lang="es-PE" dirty="0" err="1"/>
              <a:t>maltodextrina</a:t>
            </a:r>
            <a:r>
              <a:rPr lang="es-PE" dirty="0"/>
              <a:t> hasta conseguir una humedad relativa de 3% a 4% , siendo el tiempo promedio de secado de 6 a 8 </a:t>
            </a:r>
            <a:r>
              <a:rPr lang="es-PE" dirty="0" err="1"/>
              <a:t>Hrs</a:t>
            </a:r>
            <a:r>
              <a:rPr lang="es-PE" dirty="0"/>
              <a:t>. Una vez secos se procede a moler y sacar una muestra para verificar el porcentaje de contenido de Vitamina C y luego se envasa al vacío.</a:t>
            </a:r>
            <a:endParaRPr lang="es-ES" dirty="0"/>
          </a:p>
          <a:p>
            <a:pPr marL="0" indent="0">
              <a:buNone/>
            </a:pPr>
            <a:endParaRPr lang="es-ES" dirty="0"/>
          </a:p>
        </p:txBody>
      </p:sp>
    </p:spTree>
    <p:extLst>
      <p:ext uri="{BB962C8B-B14F-4D97-AF65-F5344CB8AC3E}">
        <p14:creationId xmlns:p14="http://schemas.microsoft.com/office/powerpoint/2010/main" val="4195459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PE" dirty="0"/>
              <a:t>VISTA ISOMETRICA DEL DESHIDRATADOR</a:t>
            </a:r>
            <a:endParaRPr lang="es-E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1624806"/>
            <a:ext cx="5943600"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0456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a:t>EL DESHIDRATADOR CONSTRUIDO</a:t>
            </a:r>
            <a:endParaRPr lang="es-ES"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16910" y="1600200"/>
            <a:ext cx="271017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9867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a:t>FOTO TERMOGRAFICA DEL EMISOR</a:t>
            </a:r>
            <a:endParaRPr lang="es-ES" dirty="0"/>
          </a:p>
        </p:txBody>
      </p:sp>
      <p:pic>
        <p:nvPicPr>
          <p:cNvPr id="4" name="3 Marcador de contenido" descr="C:\Users\Ciser S.A.C\Desktop\INNOVATE\img0095  Con tub 50% tapado\img_0996.bmp"/>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26877"/>
            <a:ext cx="8229600" cy="4472608"/>
          </a:xfrm>
          <a:prstGeom prst="rect">
            <a:avLst/>
          </a:prstGeom>
          <a:noFill/>
          <a:ln>
            <a:noFill/>
          </a:ln>
        </p:spPr>
      </p:pic>
    </p:spTree>
    <p:extLst>
      <p:ext uri="{BB962C8B-B14F-4D97-AF65-F5344CB8AC3E}">
        <p14:creationId xmlns:p14="http://schemas.microsoft.com/office/powerpoint/2010/main" val="1883673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a:t>LOS EMISORES EN PLENO SECADO</a:t>
            </a:r>
            <a:endParaRPr lang="es-ES"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6635" y="1600200"/>
            <a:ext cx="811072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0723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a:t>CONTROL ELECTRONICO</a:t>
            </a:r>
            <a:endParaRPr lang="es-E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3025" y="2110581"/>
            <a:ext cx="645795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8642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PE" dirty="0"/>
              <a:t>CALENTADORES SOLARES EN CONSTRUCCION</a:t>
            </a:r>
            <a:endParaRPr lang="es-ES"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14061" y="1600200"/>
            <a:ext cx="751587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7595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a:t>CALENTADORES SOLARES</a:t>
            </a:r>
            <a:endParaRPr lang="es-ES" dirty="0"/>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78207" y="1600200"/>
            <a:ext cx="758758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0677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DESHIDRATADO</a:t>
            </a:r>
            <a:endParaRPr lang="es-ES" dirty="0"/>
          </a:p>
        </p:txBody>
      </p:sp>
      <p:sp>
        <p:nvSpPr>
          <p:cNvPr id="3" name="Marcador de contenido 2"/>
          <p:cNvSpPr>
            <a:spLocks noGrp="1"/>
          </p:cNvSpPr>
          <p:nvPr>
            <p:ph idx="1"/>
          </p:nvPr>
        </p:nvSpPr>
        <p:spPr/>
        <p:txBody>
          <a:bodyPr/>
          <a:lstStyle/>
          <a:p>
            <a:pPr algn="just"/>
            <a:r>
              <a:rPr lang="es-PE" dirty="0"/>
              <a:t>El deshidratado es un proceso mediante el cual se retira el agua contenida en las frutas y verduras, hasta niveles de contenido de agua de 3%.</a:t>
            </a:r>
          </a:p>
          <a:p>
            <a:pPr algn="just"/>
            <a:r>
              <a:rPr lang="es-PE" dirty="0"/>
              <a:t>Se deshidrata generalmente para preservar el tiempo de vida de las frutas y verduras, tratando de mantener sus cualidades organolépticas y nutricionales.</a:t>
            </a:r>
            <a:endParaRPr lang="es-ES" dirty="0"/>
          </a:p>
        </p:txBody>
      </p:sp>
    </p:spTree>
    <p:extLst>
      <p:ext uri="{BB962C8B-B14F-4D97-AF65-F5344CB8AC3E}">
        <p14:creationId xmlns:p14="http://schemas.microsoft.com/office/powerpoint/2010/main" val="3584600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260648"/>
            <a:ext cx="8229600" cy="1008112"/>
          </a:xfrm>
        </p:spPr>
        <p:txBody>
          <a:bodyPr>
            <a:normAutofit fontScale="90000"/>
          </a:bodyPr>
          <a:lstStyle/>
          <a:p>
            <a:pPr algn="just"/>
            <a:r>
              <a:rPr lang="es-ES" sz="2700" b="1" dirty="0"/>
              <a:t> </a:t>
            </a:r>
            <a:br>
              <a:rPr lang="es-ES" sz="2700" b="1" dirty="0"/>
            </a:br>
            <a:r>
              <a:rPr lang="es-ES" sz="2700" b="1" dirty="0"/>
              <a:t>Análisis de mercado de antioxidantes naturales por producto (vitamina C, vitamina E, </a:t>
            </a:r>
            <a:r>
              <a:rPr lang="es-ES" sz="2700" b="1" dirty="0" err="1"/>
              <a:t>polifenoles</a:t>
            </a:r>
            <a:r>
              <a:rPr lang="es-ES" sz="2700" b="1" dirty="0"/>
              <a:t>, carotenoides)</a:t>
            </a:r>
            <a:br>
              <a:rPr lang="es-ES" sz="2700" b="1" dirty="0"/>
            </a:br>
            <a:endParaRPr lang="es-ES" dirty="0"/>
          </a:p>
        </p:txBody>
      </p:sp>
      <p:pic>
        <p:nvPicPr>
          <p:cNvPr id="4" name="Marcador de contenido 3" descr="log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556792"/>
            <a:ext cx="1296144" cy="576064"/>
          </a:xfrm>
          <a:prstGeom prst="rect">
            <a:avLst/>
          </a:prstGeom>
          <a:noFill/>
          <a:ln>
            <a:noFill/>
          </a:ln>
        </p:spPr>
      </p:pic>
      <p:pic>
        <p:nvPicPr>
          <p:cNvPr id="5" name="Imagen 4" descr="natural-antioxidants-market"/>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556792"/>
            <a:ext cx="5256584" cy="4680520"/>
          </a:xfrm>
          <a:prstGeom prst="rect">
            <a:avLst/>
          </a:prstGeom>
          <a:noFill/>
          <a:ln>
            <a:noFill/>
          </a:ln>
        </p:spPr>
      </p:pic>
      <p:sp>
        <p:nvSpPr>
          <p:cNvPr id="6" name="Rectángulo 5"/>
          <p:cNvSpPr/>
          <p:nvPr/>
        </p:nvSpPr>
        <p:spPr>
          <a:xfrm>
            <a:off x="2403071" y="1630154"/>
            <a:ext cx="4572000" cy="502702"/>
          </a:xfrm>
          <a:prstGeom prst="rect">
            <a:avLst/>
          </a:prstGeom>
        </p:spPr>
        <p:txBody>
          <a:bodyPr>
            <a:spAutoFit/>
          </a:bodyPr>
          <a:lstStyle/>
          <a:p>
            <a:pPr algn="just">
              <a:lnSpc>
                <a:spcPts val="1605"/>
              </a:lnSpc>
              <a:spcAft>
                <a:spcPts val="0"/>
              </a:spcAft>
            </a:pPr>
            <a:r>
              <a:rPr lang="es-ES" b="1" dirty="0">
                <a:solidFill>
                  <a:srgbClr val="363636"/>
                </a:solidFill>
                <a:latin typeface="Calibri" panose="020F0502020204030204" pitchFamily="34" charset="0"/>
                <a:ea typeface="Times New Roman" panose="02020603050405020304" pitchFamily="18" charset="0"/>
                <a:cs typeface="Arial" panose="020B0604020202020204" pitchFamily="34" charset="0"/>
              </a:rPr>
              <a:t>Antioxidantes naturales globales del mercado, por producto, 2012-2022 (Kilo toneladas)</a:t>
            </a:r>
            <a:endParaRPr lang="es-E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0018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48680"/>
            <a:ext cx="8229600" cy="792088"/>
          </a:xfrm>
        </p:spPr>
        <p:txBody>
          <a:bodyPr>
            <a:normAutofit fontScale="90000"/>
          </a:bodyPr>
          <a:lstStyle/>
          <a:p>
            <a:pPr algn="just"/>
            <a:r>
              <a:rPr lang="es-ES" sz="2700" b="1" dirty="0"/>
              <a:t>Análisis de mercado de antioxidantes naturales por producto (vitamina C, vitamina E, </a:t>
            </a:r>
            <a:r>
              <a:rPr lang="es-ES" sz="2700" b="1" dirty="0" err="1"/>
              <a:t>polifenoles</a:t>
            </a:r>
            <a:r>
              <a:rPr lang="es-ES" sz="2700" b="1" dirty="0"/>
              <a:t>, carotenoides)</a:t>
            </a:r>
            <a:r>
              <a:rPr lang="es-ES" b="1" dirty="0"/>
              <a:t/>
            </a:r>
            <a:br>
              <a:rPr lang="es-ES" b="1" dirty="0"/>
            </a:br>
            <a:endParaRPr lang="es-ES" dirty="0"/>
          </a:p>
        </p:txBody>
      </p:sp>
      <p:sp>
        <p:nvSpPr>
          <p:cNvPr id="3" name="Marcador de contenido 2"/>
          <p:cNvSpPr>
            <a:spLocks noGrp="1"/>
          </p:cNvSpPr>
          <p:nvPr>
            <p:ph idx="1"/>
          </p:nvPr>
        </p:nvSpPr>
        <p:spPr>
          <a:xfrm>
            <a:off x="457200" y="1642403"/>
            <a:ext cx="8229600" cy="4525963"/>
          </a:xfrm>
        </p:spPr>
        <p:txBody>
          <a:bodyPr>
            <a:normAutofit fontScale="77500" lnSpcReduction="20000"/>
          </a:bodyPr>
          <a:lstStyle/>
          <a:p>
            <a:pPr lvl="0" algn="just"/>
            <a:r>
              <a:rPr lang="es-ES" dirty="0"/>
              <a:t>La mayor demanda de alimentos fortificados y bebidas debido a una tendencia creciente hacia un estilo de vida saludable impulsara una mayor demanda de antioxidantes naturales durante el período de pronóstico. </a:t>
            </a:r>
          </a:p>
          <a:p>
            <a:pPr lvl="0" algn="just"/>
            <a:r>
              <a:rPr lang="es-ES" dirty="0"/>
              <a:t>El aumento el uso de antioxidantes naturales como vitamina C, vitamina E y </a:t>
            </a:r>
            <a:r>
              <a:rPr lang="es-ES" dirty="0" err="1"/>
              <a:t>polifenoles</a:t>
            </a:r>
            <a:r>
              <a:rPr lang="es-ES" dirty="0"/>
              <a:t> en cosmética, debido a sus beneficios en la aplicación en la piel también impulsa el crecimiento del mercado. </a:t>
            </a:r>
          </a:p>
          <a:p>
            <a:pPr lvl="0" algn="just"/>
            <a:r>
              <a:rPr lang="es-ES" dirty="0"/>
              <a:t>El aumento de la demanda de estos antioxidantes para la fabricación de piensos de calidad, para promover el crecimiento del ganado y reducir las ocurrencias de enfermedades es probable que estimule el crecimiento del mercado. </a:t>
            </a:r>
          </a:p>
          <a:p>
            <a:endParaRPr lang="es-ES" dirty="0"/>
          </a:p>
        </p:txBody>
      </p:sp>
    </p:spTree>
    <p:extLst>
      <p:ext uri="{BB962C8B-B14F-4D97-AF65-F5344CB8AC3E}">
        <p14:creationId xmlns:p14="http://schemas.microsoft.com/office/powerpoint/2010/main" val="1314090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sz="4000" dirty="0"/>
              <a:t>PRODUCTORES DE ANTIOXIDANTES</a:t>
            </a:r>
            <a:endParaRPr lang="es-ES" sz="4000" dirty="0"/>
          </a:p>
        </p:txBody>
      </p:sp>
      <p:sp>
        <p:nvSpPr>
          <p:cNvPr id="3" name="Marcador de contenido 2"/>
          <p:cNvSpPr>
            <a:spLocks noGrp="1"/>
          </p:cNvSpPr>
          <p:nvPr>
            <p:ph idx="1"/>
          </p:nvPr>
        </p:nvSpPr>
        <p:spPr/>
        <p:txBody>
          <a:bodyPr/>
          <a:lstStyle/>
          <a:p>
            <a:pPr algn="just"/>
            <a:r>
              <a:rPr lang="en-US" dirty="0" err="1"/>
              <a:t>Actores</a:t>
            </a:r>
            <a:r>
              <a:rPr lang="en-US" dirty="0"/>
              <a:t> </a:t>
            </a:r>
            <a:r>
              <a:rPr lang="en-US" dirty="0" err="1"/>
              <a:t>presentes</a:t>
            </a:r>
            <a:r>
              <a:rPr lang="en-US" dirty="0"/>
              <a:t> </a:t>
            </a:r>
            <a:r>
              <a:rPr lang="en-US" dirty="0" err="1"/>
              <a:t>en</a:t>
            </a:r>
            <a:r>
              <a:rPr lang="en-US" dirty="0"/>
              <a:t> el </a:t>
            </a:r>
            <a:r>
              <a:rPr lang="en-US" dirty="0" err="1"/>
              <a:t>mercado</a:t>
            </a:r>
            <a:r>
              <a:rPr lang="en-US" dirty="0"/>
              <a:t> global de </a:t>
            </a:r>
            <a:r>
              <a:rPr lang="en-US" dirty="0" err="1"/>
              <a:t>antioxidantes</a:t>
            </a:r>
            <a:r>
              <a:rPr lang="en-US" dirty="0"/>
              <a:t> </a:t>
            </a:r>
            <a:r>
              <a:rPr lang="en-US" dirty="0" err="1"/>
              <a:t>naturales</a:t>
            </a:r>
            <a:r>
              <a:rPr lang="en-US" dirty="0"/>
              <a:t> son: </a:t>
            </a:r>
            <a:r>
              <a:rPr lang="en-US" dirty="0" err="1"/>
              <a:t>Indena</a:t>
            </a:r>
            <a:r>
              <a:rPr lang="en-US" dirty="0"/>
              <a:t> S.P.A., </a:t>
            </a:r>
            <a:r>
              <a:rPr lang="en-US" dirty="0" err="1"/>
              <a:t>Naturex</a:t>
            </a:r>
            <a:r>
              <a:rPr lang="en-US" dirty="0"/>
              <a:t>, DSM, Archer Daniels Midland, DuPont </a:t>
            </a:r>
            <a:r>
              <a:rPr lang="en-US" dirty="0" err="1"/>
              <a:t>Danisco</a:t>
            </a:r>
            <a:r>
              <a:rPr lang="en-US" dirty="0"/>
              <a:t>, </a:t>
            </a:r>
            <a:r>
              <a:rPr lang="en-US" dirty="0" err="1"/>
              <a:t>Prinova</a:t>
            </a:r>
            <a:r>
              <a:rPr lang="en-US" dirty="0"/>
              <a:t>, Tianjin </a:t>
            </a:r>
            <a:r>
              <a:rPr lang="en-US" dirty="0" err="1"/>
              <a:t>Jianfeng</a:t>
            </a:r>
            <a:r>
              <a:rPr lang="en-US" dirty="0"/>
              <a:t> </a:t>
            </a:r>
            <a:r>
              <a:rPr lang="en-US" dirty="0" err="1"/>
              <a:t>productos</a:t>
            </a:r>
            <a:r>
              <a:rPr lang="en-US" dirty="0"/>
              <a:t> </a:t>
            </a:r>
            <a:r>
              <a:rPr lang="en-US" dirty="0" err="1"/>
              <a:t>naturales</a:t>
            </a:r>
            <a:r>
              <a:rPr lang="en-US" dirty="0"/>
              <a:t> Co. Ltd (JF Naturals) y Ajinomoto </a:t>
            </a:r>
            <a:r>
              <a:rPr lang="en-US" dirty="0" err="1"/>
              <a:t>OmniChem</a:t>
            </a:r>
            <a:r>
              <a:rPr lang="en-US" dirty="0"/>
              <a:t> </a:t>
            </a:r>
            <a:r>
              <a:rPr lang="en-US" dirty="0" err="1"/>
              <a:t>especialidades</a:t>
            </a:r>
            <a:r>
              <a:rPr lang="en-US" dirty="0"/>
              <a:t> </a:t>
            </a:r>
            <a:r>
              <a:rPr lang="en-US" dirty="0" err="1"/>
              <a:t>naturales</a:t>
            </a:r>
            <a:r>
              <a:rPr lang="en-US" dirty="0"/>
              <a:t>.</a:t>
            </a:r>
            <a:endParaRPr lang="es-ES" dirty="0"/>
          </a:p>
        </p:txBody>
      </p:sp>
    </p:spTree>
    <p:extLst>
      <p:ext uri="{BB962C8B-B14F-4D97-AF65-F5344CB8AC3E}">
        <p14:creationId xmlns:p14="http://schemas.microsoft.com/office/powerpoint/2010/main" val="2765138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850106"/>
          </a:xfrm>
        </p:spPr>
        <p:txBody>
          <a:bodyPr>
            <a:normAutofit/>
          </a:bodyPr>
          <a:lstStyle/>
          <a:p>
            <a:r>
              <a:rPr lang="es-PE" sz="4000" dirty="0"/>
              <a:t>ALGUNAS CONCLUSIONES</a:t>
            </a:r>
            <a:endParaRPr lang="es-ES" sz="4000" dirty="0"/>
          </a:p>
        </p:txBody>
      </p:sp>
      <p:sp>
        <p:nvSpPr>
          <p:cNvPr id="3" name="Marcador de contenido 2"/>
          <p:cNvSpPr>
            <a:spLocks noGrp="1"/>
          </p:cNvSpPr>
          <p:nvPr>
            <p:ph idx="1"/>
          </p:nvPr>
        </p:nvSpPr>
        <p:spPr>
          <a:xfrm>
            <a:off x="457200" y="1124744"/>
            <a:ext cx="8229600" cy="5001419"/>
          </a:xfrm>
        </p:spPr>
        <p:txBody>
          <a:bodyPr>
            <a:noAutofit/>
          </a:bodyPr>
          <a:lstStyle/>
          <a:p>
            <a:pPr lvl="1" algn="just"/>
            <a:r>
              <a:rPr lang="es-ES" sz="1600" dirty="0"/>
              <a:t>Es conveniente cambiar el enfoque para “vender” nuestros productos, en especial el </a:t>
            </a:r>
            <a:r>
              <a:rPr lang="es-ES" sz="1600" dirty="0" err="1"/>
              <a:t>camu</a:t>
            </a:r>
            <a:r>
              <a:rPr lang="es-ES" sz="1600" dirty="0"/>
              <a:t> </a:t>
            </a:r>
            <a:r>
              <a:rPr lang="es-ES" sz="1600" dirty="0" err="1"/>
              <a:t>camu</a:t>
            </a:r>
            <a:r>
              <a:rPr lang="es-ES" sz="1600" dirty="0"/>
              <a:t>, resaltando el contenido de Vitamina C y </a:t>
            </a:r>
            <a:r>
              <a:rPr lang="es-ES" sz="1600" dirty="0" err="1"/>
              <a:t>Polifenoles</a:t>
            </a:r>
            <a:r>
              <a:rPr lang="es-ES" sz="1600" dirty="0"/>
              <a:t> naturales.</a:t>
            </a:r>
          </a:p>
          <a:p>
            <a:pPr lvl="1" algn="just"/>
            <a:r>
              <a:rPr lang="es-ES" sz="1600" dirty="0"/>
              <a:t>Consideramos que las instituciones de gobierno o particulares deben mantener actualizados sus estudios sobre nuestros productos naturales, porque pueden dar información errónea o desactualizada sobre los mismos, especialmente por internet ya que es uno de los medios primarios a los que actualmente recurren los mercados interesados en adquirirlos. </a:t>
            </a:r>
          </a:p>
          <a:p>
            <a:pPr lvl="1" algn="just"/>
            <a:r>
              <a:rPr lang="es-ES" sz="1600" dirty="0"/>
              <a:t>Es necesario observar el mercado de suplementos para animales de cría para consumo humano y mascotas, que también requieren vitamina C y </a:t>
            </a:r>
            <a:r>
              <a:rPr lang="es-ES" sz="1600" dirty="0" err="1"/>
              <a:t>Polifenoles</a:t>
            </a:r>
            <a:r>
              <a:rPr lang="es-ES" sz="1600" dirty="0"/>
              <a:t>, lo que se podría abastecer con la vitamina C y </a:t>
            </a:r>
            <a:r>
              <a:rPr lang="es-ES" sz="1600" dirty="0" err="1"/>
              <a:t>polifenoles</a:t>
            </a:r>
            <a:r>
              <a:rPr lang="es-ES" sz="1600" dirty="0"/>
              <a:t> que se encuentran en la cascara del </a:t>
            </a:r>
            <a:r>
              <a:rPr lang="es-ES" sz="1600" dirty="0" err="1"/>
              <a:t>Camu</a:t>
            </a:r>
            <a:r>
              <a:rPr lang="es-ES" sz="1600" dirty="0"/>
              <a:t> </a:t>
            </a:r>
            <a:r>
              <a:rPr lang="es-ES" sz="1600" dirty="0" err="1"/>
              <a:t>camu</a:t>
            </a:r>
            <a:r>
              <a:rPr lang="es-ES" sz="1600" dirty="0"/>
              <a:t>, dándonos un uso más integral del producto.</a:t>
            </a:r>
          </a:p>
          <a:p>
            <a:pPr lvl="1" algn="just"/>
            <a:r>
              <a:rPr lang="es-ES" sz="1600" dirty="0"/>
              <a:t>El Dr. Marvin </a:t>
            </a:r>
            <a:r>
              <a:rPr lang="es-ES" sz="1600" dirty="0" err="1"/>
              <a:t>Edeas</a:t>
            </a:r>
            <a:r>
              <a:rPr lang="es-ES" sz="1600" dirty="0"/>
              <a:t>, presidente de la sociedad Francesa de antioxidantes menciono en el primer simposio de antioxidantes naturales y </a:t>
            </a:r>
            <a:r>
              <a:rPr lang="es-ES" sz="1600" dirty="0" err="1"/>
              <a:t>polifenoles</a:t>
            </a:r>
            <a:r>
              <a:rPr lang="es-ES" sz="1600" dirty="0"/>
              <a:t>, al </a:t>
            </a:r>
            <a:r>
              <a:rPr lang="es-ES" sz="1600" dirty="0" err="1"/>
              <a:t>Camu</a:t>
            </a:r>
            <a:r>
              <a:rPr lang="es-ES" sz="1600" dirty="0"/>
              <a:t> </a:t>
            </a:r>
            <a:r>
              <a:rPr lang="es-ES" sz="1600" dirty="0" err="1"/>
              <a:t>camu</a:t>
            </a:r>
            <a:r>
              <a:rPr lang="es-ES" sz="1600" dirty="0"/>
              <a:t>, junto con la </a:t>
            </a:r>
            <a:r>
              <a:rPr lang="es-ES" sz="1600" dirty="0" err="1"/>
              <a:t>mashua</a:t>
            </a:r>
            <a:r>
              <a:rPr lang="es-ES" sz="1600" dirty="0"/>
              <a:t> como una rica fuente de </a:t>
            </a:r>
            <a:r>
              <a:rPr lang="es-ES" sz="1600" dirty="0" err="1"/>
              <a:t>polifenoles</a:t>
            </a:r>
            <a:r>
              <a:rPr lang="es-ES" sz="1600" dirty="0"/>
              <a:t>, por lo que es conveniente mercadear el contenido de </a:t>
            </a:r>
            <a:r>
              <a:rPr lang="es-ES" sz="1600" dirty="0" err="1"/>
              <a:t>polifenoles</a:t>
            </a:r>
            <a:r>
              <a:rPr lang="es-ES" sz="1600" dirty="0"/>
              <a:t> del </a:t>
            </a:r>
            <a:r>
              <a:rPr lang="es-ES" sz="1600" dirty="0" err="1"/>
              <a:t>camu</a:t>
            </a:r>
            <a:r>
              <a:rPr lang="es-ES" sz="1600" dirty="0"/>
              <a:t> </a:t>
            </a:r>
            <a:r>
              <a:rPr lang="es-ES" sz="1600" dirty="0" err="1"/>
              <a:t>camu</a:t>
            </a:r>
            <a:r>
              <a:rPr lang="es-ES" sz="1600" dirty="0"/>
              <a:t>.</a:t>
            </a:r>
          </a:p>
          <a:p>
            <a:pPr lvl="1" algn="just"/>
            <a:r>
              <a:rPr lang="es-ES" sz="1600" dirty="0"/>
              <a:t>De los estudios de mercado de antioxidantes naturales, donde los principales productos son la vitamina C y los </a:t>
            </a:r>
            <a:r>
              <a:rPr lang="es-ES" sz="1600" dirty="0" err="1"/>
              <a:t>Polifenoles</a:t>
            </a:r>
            <a:r>
              <a:rPr lang="es-ES" sz="1600" dirty="0"/>
              <a:t> los principales clientes son China y EEUU, por lo que serán los mercados a los que ofreceremos nuestros productos.</a:t>
            </a:r>
          </a:p>
        </p:txBody>
      </p:sp>
    </p:spTree>
    <p:extLst>
      <p:ext uri="{BB962C8B-B14F-4D97-AF65-F5344CB8AC3E}">
        <p14:creationId xmlns:p14="http://schemas.microsoft.com/office/powerpoint/2010/main" val="156302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INNOVATE PERU</a:t>
            </a:r>
            <a:endParaRPr lang="es-ES" dirty="0"/>
          </a:p>
        </p:txBody>
      </p:sp>
      <p:pic>
        <p:nvPicPr>
          <p:cNvPr id="4" name="Marcador de contenido 3"/>
          <p:cNvPicPr>
            <a:picLocks noGrp="1" noChangeAspect="1"/>
          </p:cNvPicPr>
          <p:nvPr>
            <p:ph idx="1"/>
          </p:nvPr>
        </p:nvPicPr>
        <p:blipFill>
          <a:blip r:embed="rId2"/>
          <a:stretch>
            <a:fillRect/>
          </a:stretch>
        </p:blipFill>
        <p:spPr>
          <a:xfrm>
            <a:off x="457200" y="1916832"/>
            <a:ext cx="8229600" cy="3672408"/>
          </a:xfrm>
          <a:prstGeom prst="rect">
            <a:avLst/>
          </a:prstGeom>
        </p:spPr>
      </p:pic>
    </p:spTree>
    <p:extLst>
      <p:ext uri="{BB962C8B-B14F-4D97-AF65-F5344CB8AC3E}">
        <p14:creationId xmlns:p14="http://schemas.microsoft.com/office/powerpoint/2010/main" val="3101177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INNOVATE PERU</a:t>
            </a:r>
            <a:endParaRPr lang="es-ES" dirty="0"/>
          </a:p>
        </p:txBody>
      </p:sp>
      <p:pic>
        <p:nvPicPr>
          <p:cNvPr id="6" name="Marcador de contenido 5"/>
          <p:cNvPicPr>
            <a:picLocks noGrp="1" noChangeAspect="1"/>
          </p:cNvPicPr>
          <p:nvPr>
            <p:ph idx="1"/>
          </p:nvPr>
        </p:nvPicPr>
        <p:blipFill>
          <a:blip r:embed="rId2"/>
          <a:stretch>
            <a:fillRect/>
          </a:stretch>
        </p:blipFill>
        <p:spPr>
          <a:xfrm>
            <a:off x="457200" y="1844824"/>
            <a:ext cx="8229600" cy="3528392"/>
          </a:xfrm>
          <a:prstGeom prst="rect">
            <a:avLst/>
          </a:prstGeom>
        </p:spPr>
      </p:pic>
    </p:spTree>
    <p:extLst>
      <p:ext uri="{BB962C8B-B14F-4D97-AF65-F5344CB8AC3E}">
        <p14:creationId xmlns:p14="http://schemas.microsoft.com/office/powerpoint/2010/main" val="4061241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VISION Y MISION</a:t>
            </a:r>
            <a:endParaRPr lang="es-ES" dirty="0"/>
          </a:p>
        </p:txBody>
      </p:sp>
      <p:pic>
        <p:nvPicPr>
          <p:cNvPr id="6" name="Marcador de contenido 5"/>
          <p:cNvPicPr>
            <a:picLocks noGrp="1" noChangeAspect="1"/>
          </p:cNvPicPr>
          <p:nvPr>
            <p:ph idx="1"/>
          </p:nvPr>
        </p:nvPicPr>
        <p:blipFill>
          <a:blip r:embed="rId2"/>
          <a:stretch>
            <a:fillRect/>
          </a:stretch>
        </p:blipFill>
        <p:spPr>
          <a:xfrm>
            <a:off x="500062" y="1772816"/>
            <a:ext cx="8143875" cy="3384376"/>
          </a:xfrm>
          <a:prstGeom prst="rect">
            <a:avLst/>
          </a:prstGeom>
        </p:spPr>
      </p:pic>
    </p:spTree>
    <p:extLst>
      <p:ext uri="{BB962C8B-B14F-4D97-AF65-F5344CB8AC3E}">
        <p14:creationId xmlns:p14="http://schemas.microsoft.com/office/powerpoint/2010/main" val="1104585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UBICACION</a:t>
            </a:r>
            <a:endParaRPr lang="es-ES" dirty="0"/>
          </a:p>
        </p:txBody>
      </p:sp>
      <p:pic>
        <p:nvPicPr>
          <p:cNvPr id="6" name="Marcador de contenido 5"/>
          <p:cNvPicPr>
            <a:picLocks noGrp="1" noChangeAspect="1"/>
          </p:cNvPicPr>
          <p:nvPr>
            <p:ph idx="1"/>
          </p:nvPr>
        </p:nvPicPr>
        <p:blipFill>
          <a:blip r:embed="rId2"/>
          <a:stretch>
            <a:fillRect/>
          </a:stretch>
        </p:blipFill>
        <p:spPr>
          <a:xfrm>
            <a:off x="1035607" y="2060848"/>
            <a:ext cx="7208801" cy="3816424"/>
          </a:xfrm>
          <a:prstGeom prst="rect">
            <a:avLst/>
          </a:prstGeom>
        </p:spPr>
      </p:pic>
    </p:spTree>
    <p:extLst>
      <p:ext uri="{BB962C8B-B14F-4D97-AF65-F5344CB8AC3E}">
        <p14:creationId xmlns:p14="http://schemas.microsoft.com/office/powerpoint/2010/main" val="2903179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059132" y="2504298"/>
            <a:ext cx="4070907" cy="982017"/>
          </a:xfrm>
          <a:prstGeom prst="rect">
            <a:avLst/>
          </a:prstGeom>
        </p:spPr>
      </p:pic>
      <p:sp>
        <p:nvSpPr>
          <p:cNvPr id="3" name="Marcador de contenido 2"/>
          <p:cNvSpPr>
            <a:spLocks noGrp="1"/>
          </p:cNvSpPr>
          <p:nvPr>
            <p:ph idx="1"/>
          </p:nvPr>
        </p:nvSpPr>
        <p:spPr>
          <a:xfrm>
            <a:off x="483666" y="3356992"/>
            <a:ext cx="3584278" cy="3085803"/>
          </a:xfrm>
        </p:spPr>
        <p:txBody>
          <a:bodyPr>
            <a:normAutofit fontScale="85000" lnSpcReduction="20000"/>
          </a:bodyPr>
          <a:lstStyle/>
          <a:p>
            <a:pPr marL="0" indent="0">
              <a:buNone/>
            </a:pPr>
            <a:r>
              <a:rPr lang="es-PE" dirty="0"/>
              <a:t>      </a:t>
            </a:r>
          </a:p>
          <a:p>
            <a:pPr marL="0" indent="0">
              <a:buNone/>
            </a:pPr>
            <a:endParaRPr lang="es-PE" dirty="0"/>
          </a:p>
          <a:p>
            <a:pPr marL="0" indent="0">
              <a:buNone/>
            </a:pPr>
            <a:endParaRPr lang="es-PE" dirty="0"/>
          </a:p>
          <a:p>
            <a:pPr marL="0" indent="0">
              <a:buNone/>
            </a:pPr>
            <a:endParaRPr lang="es-PE" dirty="0"/>
          </a:p>
          <a:p>
            <a:pPr marL="0" indent="0">
              <a:buNone/>
            </a:pPr>
            <a:endParaRPr lang="es-PE" dirty="0"/>
          </a:p>
          <a:p>
            <a:pPr marL="0" indent="0">
              <a:buNone/>
            </a:pPr>
            <a:r>
              <a:rPr lang="es-PE" dirty="0"/>
              <a:t>                  </a:t>
            </a:r>
          </a:p>
          <a:p>
            <a:pPr marL="0" indent="0">
              <a:buNone/>
            </a:pPr>
            <a:r>
              <a:rPr lang="es-PE" sz="3600" dirty="0"/>
              <a:t>             </a:t>
            </a:r>
            <a:endParaRPr lang="es-ES" sz="3600" dirty="0"/>
          </a:p>
        </p:txBody>
      </p:sp>
      <p:sp>
        <p:nvSpPr>
          <p:cNvPr id="5"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Rectangle 3"/>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8" name="Rectangle 4"/>
          <p:cNvSpPr>
            <a:spLocks noGrp="1" noChangeArrowheads="1"/>
          </p:cNvSpPr>
          <p:nvPr>
            <p:ph type="title"/>
          </p:nvPr>
        </p:nvSpPr>
        <p:spPr bwMode="auto">
          <a:xfrm>
            <a:off x="1561853" y="461417"/>
            <a:ext cx="602030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s-PE" dirty="0"/>
              <a:t>GRACIAS POR SU TIEMPO</a:t>
            </a:r>
          </a:p>
        </p:txBody>
      </p:sp>
      <p:pic>
        <p:nvPicPr>
          <p:cNvPr id="9" name="Imagen 8"/>
          <p:cNvPicPr>
            <a:picLocks noChangeAspect="1"/>
          </p:cNvPicPr>
          <p:nvPr/>
        </p:nvPicPr>
        <p:blipFill>
          <a:blip r:embed="rId3"/>
          <a:stretch>
            <a:fillRect/>
          </a:stretch>
        </p:blipFill>
        <p:spPr>
          <a:xfrm>
            <a:off x="1561852" y="2083552"/>
            <a:ext cx="2002035" cy="1849706"/>
          </a:xfrm>
          <a:prstGeom prst="rect">
            <a:avLst/>
          </a:prstGeom>
        </p:spPr>
      </p:pic>
      <p:pic>
        <p:nvPicPr>
          <p:cNvPr id="10" name="Imagen 9"/>
          <p:cNvPicPr>
            <a:picLocks noChangeAspect="1"/>
          </p:cNvPicPr>
          <p:nvPr/>
        </p:nvPicPr>
        <p:blipFill>
          <a:blip r:embed="rId4"/>
          <a:stretch>
            <a:fillRect/>
          </a:stretch>
        </p:blipFill>
        <p:spPr>
          <a:xfrm>
            <a:off x="3563887" y="4435449"/>
            <a:ext cx="1540636" cy="2036473"/>
          </a:xfrm>
          <a:prstGeom prst="rect">
            <a:avLst/>
          </a:prstGeom>
        </p:spPr>
      </p:pic>
    </p:spTree>
    <p:extLst>
      <p:ext uri="{BB962C8B-B14F-4D97-AF65-F5344CB8AC3E}">
        <p14:creationId xmlns:p14="http://schemas.microsoft.com/office/powerpoint/2010/main" val="4288357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a:t>LOS RAYOS INFRARROJOS</a:t>
            </a:r>
            <a:endParaRPr lang="es-E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9750" y="2224881"/>
            <a:ext cx="55245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3115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a:t>PROCESO DE SECADO</a:t>
            </a:r>
            <a:endParaRPr lang="es-ES" dirty="0"/>
          </a:p>
        </p:txBody>
      </p:sp>
      <p:sp>
        <p:nvSpPr>
          <p:cNvPr id="3" name="2 Marcador de contenido"/>
          <p:cNvSpPr>
            <a:spLocks noGrp="1"/>
          </p:cNvSpPr>
          <p:nvPr>
            <p:ph idx="1"/>
          </p:nvPr>
        </p:nvSpPr>
        <p:spPr/>
        <p:txBody>
          <a:bodyPr/>
          <a:lstStyle/>
          <a:p>
            <a:r>
              <a:rPr lang="es-PE" dirty="0"/>
              <a:t>Nuestro proceso de secado será dual, por </a:t>
            </a:r>
            <a:r>
              <a:rPr lang="es-PE" b="1" dirty="0"/>
              <a:t>convección</a:t>
            </a:r>
            <a:r>
              <a:rPr lang="es-PE" dirty="0"/>
              <a:t> por el aire caliente producido por energía solar y por </a:t>
            </a:r>
            <a:r>
              <a:rPr lang="es-PE" b="1" dirty="0"/>
              <a:t>radiación</a:t>
            </a:r>
            <a:r>
              <a:rPr lang="es-PE" dirty="0"/>
              <a:t> por los rayos electromagnéticos producido por los emisores Infrarrojos, adjuntamos una representación gráfica de estos procesos, nuestro proceso será del tipo A y C.</a:t>
            </a:r>
            <a:endParaRPr lang="es-ES" dirty="0"/>
          </a:p>
          <a:p>
            <a:pPr marL="0" indent="0">
              <a:buNone/>
            </a:pPr>
            <a:endParaRPr lang="es-ES" dirty="0"/>
          </a:p>
        </p:txBody>
      </p:sp>
    </p:spTree>
    <p:extLst>
      <p:ext uri="{BB962C8B-B14F-4D97-AF65-F5344CB8AC3E}">
        <p14:creationId xmlns:p14="http://schemas.microsoft.com/office/powerpoint/2010/main" val="2518980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a:t>PROCESOS DE SECADO</a:t>
            </a:r>
            <a:endParaRPr lang="es-ES" dirty="0"/>
          </a:p>
        </p:txBody>
      </p:sp>
      <p:pic>
        <p:nvPicPr>
          <p:cNvPr id="4" name="3 Marcador de contenido"/>
          <p:cNvPicPr>
            <a:picLocks noGrp="1"/>
          </p:cNvPicPr>
          <p:nvPr>
            <p:ph idx="1"/>
          </p:nvPr>
        </p:nvPicPr>
        <p:blipFill>
          <a:blip r:embed="rId2"/>
          <a:srcRect/>
          <a:stretch>
            <a:fillRect/>
          </a:stretch>
        </p:blipFill>
        <p:spPr bwMode="auto">
          <a:xfrm>
            <a:off x="1714500" y="1843881"/>
            <a:ext cx="5715000" cy="4038600"/>
          </a:xfrm>
          <a:prstGeom prst="rect">
            <a:avLst/>
          </a:prstGeom>
          <a:noFill/>
          <a:ln w="9525">
            <a:noFill/>
            <a:miter lim="800000"/>
            <a:headEnd/>
            <a:tailEnd/>
          </a:ln>
        </p:spPr>
      </p:pic>
    </p:spTree>
    <p:extLst>
      <p:ext uri="{BB962C8B-B14F-4D97-AF65-F5344CB8AC3E}">
        <p14:creationId xmlns:p14="http://schemas.microsoft.com/office/powerpoint/2010/main" val="3918003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a:t>DESCRIPCION DEL DESHIDRATADOR</a:t>
            </a:r>
            <a:endParaRPr lang="es-ES" dirty="0"/>
          </a:p>
        </p:txBody>
      </p:sp>
      <p:sp>
        <p:nvSpPr>
          <p:cNvPr id="3" name="2 Marcador de contenido"/>
          <p:cNvSpPr>
            <a:spLocks noGrp="1"/>
          </p:cNvSpPr>
          <p:nvPr>
            <p:ph idx="1"/>
          </p:nvPr>
        </p:nvSpPr>
        <p:spPr/>
        <p:txBody>
          <a:bodyPr>
            <a:normAutofit fontScale="85000" lnSpcReduction="20000"/>
          </a:bodyPr>
          <a:lstStyle/>
          <a:p>
            <a:pPr marL="0" indent="0" algn="just">
              <a:buNone/>
            </a:pPr>
            <a:r>
              <a:rPr lang="es-PE" dirty="0"/>
              <a:t>El prototipo de deshidratador dual es del tipo bandejas y esta diseñado para trabajar en ambientes cerrados por el tema sanitario, este ambiente debe tener una fuente de energía monofásica de 220 Volt cercana, para poder alimentar con energía eléctrica a los emisores Infrarrojos que serán los que proveerán el calor por </a:t>
            </a:r>
            <a:r>
              <a:rPr lang="es-PE" b="1" dirty="0"/>
              <a:t>radiación </a:t>
            </a:r>
            <a:r>
              <a:rPr lang="es-PE" dirty="0"/>
              <a:t>sobre el producto a deshidratar. El calentamiento de aire será del tipo externo y podrá situarse en el techo o en un área cercana a la ubicación del deshidratador y está proyectado para operar en lugares que cuenten con una buena radiación solar (mayor o igual a 5 </a:t>
            </a:r>
            <a:r>
              <a:rPr lang="es-PE" dirty="0" err="1"/>
              <a:t>Kwh</a:t>
            </a:r>
            <a:r>
              <a:rPr lang="es-PE" dirty="0"/>
              <a:t>/m3), el aire caliente proveerá de calor por </a:t>
            </a:r>
            <a:r>
              <a:rPr lang="es-PE" b="1" dirty="0"/>
              <a:t>convección </a:t>
            </a:r>
            <a:r>
              <a:rPr lang="es-PE" dirty="0"/>
              <a:t>sobre el producto a deshidratar. </a:t>
            </a:r>
            <a:endParaRPr lang="es-ES" dirty="0"/>
          </a:p>
        </p:txBody>
      </p:sp>
    </p:spTree>
    <p:extLst>
      <p:ext uri="{BB962C8B-B14F-4D97-AF65-F5344CB8AC3E}">
        <p14:creationId xmlns:p14="http://schemas.microsoft.com/office/powerpoint/2010/main" val="1397143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a:t>PROCESO DE SECADO DUAL</a:t>
            </a:r>
            <a:endParaRPr lang="es-ES" dirty="0"/>
          </a:p>
        </p:txBody>
      </p:sp>
      <p:pic>
        <p:nvPicPr>
          <p:cNvPr id="4" name="3 Marcador de contenido"/>
          <p:cNvPicPr>
            <a:picLocks noGrp="1"/>
          </p:cNvPicPr>
          <p:nvPr>
            <p:ph idx="1"/>
          </p:nvPr>
        </p:nvPicPr>
        <p:blipFill>
          <a:blip r:embed="rId2"/>
          <a:srcRect/>
          <a:stretch>
            <a:fillRect/>
          </a:stretch>
        </p:blipFill>
        <p:spPr bwMode="auto">
          <a:xfrm>
            <a:off x="1763688" y="1556792"/>
            <a:ext cx="5832648" cy="4464496"/>
          </a:xfrm>
          <a:prstGeom prst="rect">
            <a:avLst/>
          </a:prstGeom>
          <a:noFill/>
          <a:ln w="9525">
            <a:noFill/>
            <a:miter lim="800000"/>
            <a:headEnd/>
            <a:tailEnd/>
          </a:ln>
        </p:spPr>
      </p:pic>
    </p:spTree>
    <p:extLst>
      <p:ext uri="{BB962C8B-B14F-4D97-AF65-F5344CB8AC3E}">
        <p14:creationId xmlns:p14="http://schemas.microsoft.com/office/powerpoint/2010/main" val="3220181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PE" dirty="0"/>
              <a:t>SITUACION ACTUAL DEL DESHIDRATADO </a:t>
            </a:r>
            <a:endParaRPr lang="es-ES" dirty="0"/>
          </a:p>
        </p:txBody>
      </p:sp>
      <p:sp>
        <p:nvSpPr>
          <p:cNvPr id="3" name="2 Marcador de contenido"/>
          <p:cNvSpPr>
            <a:spLocks noGrp="1"/>
          </p:cNvSpPr>
          <p:nvPr>
            <p:ph idx="1"/>
          </p:nvPr>
        </p:nvSpPr>
        <p:spPr/>
        <p:txBody>
          <a:bodyPr>
            <a:normAutofit fontScale="77500" lnSpcReduction="20000"/>
          </a:bodyPr>
          <a:lstStyle/>
          <a:p>
            <a:pPr algn="just"/>
            <a:r>
              <a:rPr lang="es-PE" dirty="0"/>
              <a:t>Los sistemas de Deshidratación por flujo de aire caliente (que es producido generalmente por un intercambiador de calor de gas propano), trabajan entre 70 y 80°C y con un flujo de aire caliente de entre 2 a 5 m/s y un tiempo de deshidratado del </a:t>
            </a:r>
            <a:r>
              <a:rPr lang="es-PE" dirty="0" err="1"/>
              <a:t>Camu</a:t>
            </a:r>
            <a:r>
              <a:rPr lang="es-PE" dirty="0"/>
              <a:t> </a:t>
            </a:r>
            <a:r>
              <a:rPr lang="es-PE" dirty="0" err="1"/>
              <a:t>camu</a:t>
            </a:r>
            <a:r>
              <a:rPr lang="es-PE" dirty="0"/>
              <a:t> de 11 horas promedio. La temperatura se puede disminuir a 50°C, pero el tiempo de secado se prolonga a más de 15 horas de secado.</a:t>
            </a:r>
            <a:endParaRPr lang="es-ES" dirty="0"/>
          </a:p>
          <a:p>
            <a:pPr algn="just"/>
            <a:r>
              <a:rPr lang="es-PE" dirty="0"/>
              <a:t>En el deshidratador tipo bandejas no es posible mantener una temperatura uniforme, obligando a rotar las bandejas cada cierto periodo de tiempo, para conseguir un secado casi homogéneo y las constantes aperturas del deshidratador para lograrlo, hacen que el tiempo de proceso se prolongue por las variaciones de temperatura que se producen.</a:t>
            </a:r>
            <a:endParaRPr lang="es-ES" dirty="0"/>
          </a:p>
          <a:p>
            <a:pPr marL="0" indent="0">
              <a:buNone/>
            </a:pPr>
            <a:endParaRPr lang="es-ES" dirty="0"/>
          </a:p>
        </p:txBody>
      </p:sp>
    </p:spTree>
    <p:extLst>
      <p:ext uri="{BB962C8B-B14F-4D97-AF65-F5344CB8AC3E}">
        <p14:creationId xmlns:p14="http://schemas.microsoft.com/office/powerpoint/2010/main" val="2463734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PE" dirty="0"/>
              <a:t>SITUACION ACTUAL DEL DESHIDRATADO </a:t>
            </a:r>
            <a:endParaRPr lang="es-ES" dirty="0"/>
          </a:p>
        </p:txBody>
      </p:sp>
      <p:sp>
        <p:nvSpPr>
          <p:cNvPr id="3" name="2 Marcador de contenido"/>
          <p:cNvSpPr>
            <a:spLocks noGrp="1"/>
          </p:cNvSpPr>
          <p:nvPr>
            <p:ph idx="1"/>
          </p:nvPr>
        </p:nvSpPr>
        <p:spPr/>
        <p:txBody>
          <a:bodyPr>
            <a:noAutofit/>
          </a:bodyPr>
          <a:lstStyle/>
          <a:p>
            <a:pPr algn="just"/>
            <a:r>
              <a:rPr lang="es-PE" sz="2000" dirty="0"/>
              <a:t>Al deshidratar </a:t>
            </a:r>
            <a:r>
              <a:rPr lang="es-PE" sz="2000" dirty="0" err="1"/>
              <a:t>Camu</a:t>
            </a:r>
            <a:r>
              <a:rPr lang="es-PE" sz="2000" dirty="0"/>
              <a:t> </a:t>
            </a:r>
            <a:r>
              <a:rPr lang="es-PE" sz="2000" dirty="0" err="1"/>
              <a:t>camu</a:t>
            </a:r>
            <a:r>
              <a:rPr lang="es-PE" sz="2000" dirty="0"/>
              <a:t>, bajo estas condiciones se consiguen niveles de vitamina C de hasta el 12% en el producto final y el proceso dura aproximadamente entre 10 y 12 horas, consiguiéndose entre unos 6 a 10 % de </a:t>
            </a:r>
            <a:r>
              <a:rPr lang="es-PE" sz="2000" dirty="0" err="1"/>
              <a:t>Camu</a:t>
            </a:r>
            <a:r>
              <a:rPr lang="es-PE" sz="2000" dirty="0"/>
              <a:t> </a:t>
            </a:r>
            <a:r>
              <a:rPr lang="es-PE" sz="2000" dirty="0" err="1"/>
              <a:t>camu</a:t>
            </a:r>
            <a:r>
              <a:rPr lang="es-PE" sz="2000" dirty="0"/>
              <a:t> deshidratado en polvo de 100 kg de fruta, ya que una parte del producto se pega al fondo por un efecto de </a:t>
            </a:r>
            <a:r>
              <a:rPr lang="es-PE" sz="2000" dirty="0" err="1"/>
              <a:t>caramelización</a:t>
            </a:r>
            <a:r>
              <a:rPr lang="es-PE" sz="2000" dirty="0"/>
              <a:t> del </a:t>
            </a:r>
            <a:r>
              <a:rPr lang="es-PE" sz="2000" dirty="0" err="1"/>
              <a:t>Camu</a:t>
            </a:r>
            <a:r>
              <a:rPr lang="es-PE" sz="2000" dirty="0"/>
              <a:t> </a:t>
            </a:r>
            <a:r>
              <a:rPr lang="es-PE" sz="2000" dirty="0" err="1"/>
              <a:t>camu</a:t>
            </a:r>
            <a:r>
              <a:rPr lang="es-PE" sz="2000" dirty="0"/>
              <a:t> a temperaturas mayores de 65°C.</a:t>
            </a:r>
            <a:endParaRPr lang="es-ES" sz="2000" dirty="0"/>
          </a:p>
          <a:p>
            <a:pPr algn="just"/>
            <a:r>
              <a:rPr lang="es-PE" sz="2000" dirty="0"/>
              <a:t>El deshidratar </a:t>
            </a:r>
            <a:r>
              <a:rPr lang="es-PE" sz="2000" dirty="0" err="1"/>
              <a:t>Camu</a:t>
            </a:r>
            <a:r>
              <a:rPr lang="es-PE" sz="2000" dirty="0"/>
              <a:t> </a:t>
            </a:r>
            <a:r>
              <a:rPr lang="es-PE" sz="2000" dirty="0" err="1"/>
              <a:t>camu</a:t>
            </a:r>
            <a:r>
              <a:rPr lang="es-PE" sz="2000" dirty="0"/>
              <a:t> a temperaturas mayores a 50°C y por un periodo de tiempo prolongado, hace que la vitamina C del </a:t>
            </a:r>
            <a:r>
              <a:rPr lang="es-PE" sz="2000" dirty="0" err="1"/>
              <a:t>Camu</a:t>
            </a:r>
            <a:r>
              <a:rPr lang="es-PE" sz="2000" dirty="0"/>
              <a:t> </a:t>
            </a:r>
            <a:r>
              <a:rPr lang="es-PE" sz="2000" dirty="0" err="1"/>
              <a:t>camu</a:t>
            </a:r>
            <a:r>
              <a:rPr lang="es-PE" sz="2000" dirty="0"/>
              <a:t> se desestabilice y se degrade rápidamente al estar sometida a altas temperaturas y la constante apertura de las puertas del deshidratador para efectos de rotar las bandejas origina una alta presencia de oxigeno del aire, esto origina un producto final inestable en cuanto a su contenido de vitamina C que  si al final del proceso tuvo 12% de vitamina C al mes de procesado termina con menos de 3%, según pruebas realizadas en la Universidad Nacional de Ica (UNICA).</a:t>
            </a:r>
            <a:endParaRPr lang="es-ES" sz="2000" dirty="0"/>
          </a:p>
        </p:txBody>
      </p:sp>
    </p:spTree>
    <p:extLst>
      <p:ext uri="{BB962C8B-B14F-4D97-AF65-F5344CB8AC3E}">
        <p14:creationId xmlns:p14="http://schemas.microsoft.com/office/powerpoint/2010/main" val="392329294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TotalTime>
  <Words>1250</Words>
  <Application>Microsoft Office PowerPoint</Application>
  <PresentationFormat>Presentación en pantalla (4:3)</PresentationFormat>
  <Paragraphs>64</Paragraphs>
  <Slides>28</Slides>
  <Notes>0</Notes>
  <HiddenSlides>0</HiddenSlides>
  <MMClips>0</MMClips>
  <ScaleCrop>false</ScaleCrop>
  <HeadingPairs>
    <vt:vector size="4" baseType="variant">
      <vt:variant>
        <vt:lpstr>Tema</vt:lpstr>
      </vt:variant>
      <vt:variant>
        <vt:i4>1</vt:i4>
      </vt:variant>
      <vt:variant>
        <vt:lpstr>Títulos de diapositiva</vt:lpstr>
      </vt:variant>
      <vt:variant>
        <vt:i4>28</vt:i4>
      </vt:variant>
    </vt:vector>
  </HeadingPairs>
  <TitlesOfParts>
    <vt:vector size="29" baseType="lpstr">
      <vt:lpstr>Tema de Office</vt:lpstr>
      <vt:lpstr>PROTOTIPO DE DESHIDRATADOR DUAL</vt:lpstr>
      <vt:lpstr>DESHIDRATADO</vt:lpstr>
      <vt:lpstr>LOS RAYOS INFRARROJOS</vt:lpstr>
      <vt:lpstr>PROCESO DE SECADO</vt:lpstr>
      <vt:lpstr>PROCESOS DE SECADO</vt:lpstr>
      <vt:lpstr>DESCRIPCION DEL DESHIDRATADOR</vt:lpstr>
      <vt:lpstr>PROCESO DE SECADO DUAL</vt:lpstr>
      <vt:lpstr>SITUACION ACTUAL DEL DESHIDRATADO </vt:lpstr>
      <vt:lpstr>SITUACION ACTUAL DEL DESHIDRATADO </vt:lpstr>
      <vt:lpstr>VENTAJAS DEL DESHIDRATADOR DUAL</vt:lpstr>
      <vt:lpstr>DESHIDRATADO DE LA CASCARA </vt:lpstr>
      <vt:lpstr>DESHIDRATADO DE LA PULPA  </vt:lpstr>
      <vt:lpstr>VISTA ISOMETRICA DEL DESHIDRATADOR</vt:lpstr>
      <vt:lpstr>EL DESHIDRATADOR CONSTRUIDO</vt:lpstr>
      <vt:lpstr>FOTO TERMOGRAFICA DEL EMISOR</vt:lpstr>
      <vt:lpstr>LOS EMISORES EN PLENO SECADO</vt:lpstr>
      <vt:lpstr>CONTROL ELECTRONICO</vt:lpstr>
      <vt:lpstr>CALENTADORES SOLARES EN CONSTRUCCION</vt:lpstr>
      <vt:lpstr>CALENTADORES SOLARES</vt:lpstr>
      <vt:lpstr>  Análisis de mercado de antioxidantes naturales por producto (vitamina C, vitamina E, polifenoles, carotenoides) </vt:lpstr>
      <vt:lpstr>Análisis de mercado de antioxidantes naturales por producto (vitamina C, vitamina E, polifenoles, carotenoides) </vt:lpstr>
      <vt:lpstr>PRODUCTORES DE ANTIOXIDANTES</vt:lpstr>
      <vt:lpstr>ALGUNAS CONCLUSIONES</vt:lpstr>
      <vt:lpstr>INNOVATE PERU</vt:lpstr>
      <vt:lpstr>INNOVATE PERU</vt:lpstr>
      <vt:lpstr>VISION Y MISION</vt:lpstr>
      <vt:lpstr>UBICACION</vt:lpstr>
      <vt:lpstr>GRACIAS POR SU TIEMPO</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Ciser S.A.C</dc:creator>
  <cp:lastModifiedBy>ISAAC</cp:lastModifiedBy>
  <cp:revision>18</cp:revision>
  <dcterms:created xsi:type="dcterms:W3CDTF">2016-09-23T23:55:52Z</dcterms:created>
  <dcterms:modified xsi:type="dcterms:W3CDTF">2016-09-29T22:13:48Z</dcterms:modified>
</cp:coreProperties>
</file>